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95" r:id="rId3"/>
    <p:sldId id="257" r:id="rId4"/>
    <p:sldId id="258" r:id="rId5"/>
    <p:sldId id="259" r:id="rId6"/>
    <p:sldId id="260" r:id="rId7"/>
    <p:sldId id="261" r:id="rId8"/>
    <p:sldId id="262" r:id="rId9"/>
    <p:sldId id="282" r:id="rId10"/>
    <p:sldId id="264" r:id="rId11"/>
    <p:sldId id="283" r:id="rId12"/>
    <p:sldId id="268" r:id="rId13"/>
    <p:sldId id="284" r:id="rId14"/>
    <p:sldId id="270" r:id="rId15"/>
    <p:sldId id="285" r:id="rId16"/>
    <p:sldId id="286" r:id="rId17"/>
    <p:sldId id="287" r:id="rId18"/>
    <p:sldId id="288" r:id="rId19"/>
    <p:sldId id="274" r:id="rId20"/>
    <p:sldId id="275" r:id="rId21"/>
    <p:sldId id="276" r:id="rId22"/>
    <p:sldId id="289" r:id="rId23"/>
    <p:sldId id="290" r:id="rId24"/>
    <p:sldId id="277" r:id="rId25"/>
    <p:sldId id="291" r:id="rId26"/>
    <p:sldId id="278" r:id="rId27"/>
    <p:sldId id="292" r:id="rId28"/>
    <p:sldId id="293" r:id="rId29"/>
    <p:sldId id="279" r:id="rId30"/>
    <p:sldId id="280" r:id="rId31"/>
    <p:sldId id="281" r:id="rId32"/>
    <p:sldId id="294"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60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098E92-B889-49B5-9BFE-B8B711F47CB4}" v="197" dt="2024-06-25T03:25:20.8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4107" autoAdjust="0"/>
    <p:restoredTop sz="74029" autoAdjust="0"/>
  </p:normalViewPr>
  <p:slideViewPr>
    <p:cSldViewPr snapToGrid="0">
      <p:cViewPr varScale="1">
        <p:scale>
          <a:sx n="82" d="100"/>
          <a:sy n="82" d="100"/>
        </p:scale>
        <p:origin x="2454" y="6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649009-C0CB-4FDF-934A-71E529D60408}"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58A1AE32-E4FA-477B-9281-4EC42DB7C25F}">
      <dgm:prSet phldrT="[Text]" custT="1"/>
      <dgm:spPr/>
      <dgm:t>
        <a:bodyPr/>
        <a:lstStyle/>
        <a:p>
          <a:r>
            <a:rPr lang="en-US" sz="2800" b="1" dirty="0">
              <a:solidFill>
                <a:srgbClr val="FFFF00"/>
              </a:solidFill>
            </a:rPr>
            <a:t>III.L</a:t>
          </a:r>
        </a:p>
      </dgm:t>
    </dgm:pt>
    <dgm:pt modelId="{09EC4D9F-5C03-4C34-A027-9093CF4E2AEC}" type="parTrans" cxnId="{CC0D484F-4780-4BE2-B195-D2D41DC13A1B}">
      <dgm:prSet/>
      <dgm:spPr/>
      <dgm:t>
        <a:bodyPr/>
        <a:lstStyle/>
        <a:p>
          <a:endParaRPr lang="en-US"/>
        </a:p>
      </dgm:t>
    </dgm:pt>
    <dgm:pt modelId="{F4982A14-A678-42D0-9272-02B77CA431A4}" type="sibTrans" cxnId="{CC0D484F-4780-4BE2-B195-D2D41DC13A1B}">
      <dgm:prSet/>
      <dgm:spPr/>
      <dgm:t>
        <a:bodyPr/>
        <a:lstStyle/>
        <a:p>
          <a:endParaRPr lang="en-US"/>
        </a:p>
      </dgm:t>
    </dgm:pt>
    <dgm:pt modelId="{3DFD13C8-B985-4E47-9AC4-2AD9BE3A771E}">
      <dgm:prSet phldrT="[Text]" custT="1"/>
      <dgm:spPr/>
      <dgm:t>
        <a:bodyPr/>
        <a:lstStyle/>
        <a:p>
          <a:r>
            <a:rPr lang="en-US" sz="1600" dirty="0"/>
            <a:t>FinancialModelingPrep.com Via API</a:t>
          </a:r>
        </a:p>
      </dgm:t>
    </dgm:pt>
    <dgm:pt modelId="{C6FE306A-E64E-43D4-AC81-386EEF93E4BE}" type="parTrans" cxnId="{C44DAF93-B153-4A4D-8A8F-7D588BF3AE03}">
      <dgm:prSet/>
      <dgm:spPr/>
      <dgm:t>
        <a:bodyPr/>
        <a:lstStyle/>
        <a:p>
          <a:endParaRPr lang="en-US"/>
        </a:p>
      </dgm:t>
    </dgm:pt>
    <dgm:pt modelId="{2C5D4F3E-0758-4E57-B5BB-406702C4508E}" type="sibTrans" cxnId="{C44DAF93-B153-4A4D-8A8F-7D588BF3AE03}">
      <dgm:prSet/>
      <dgm:spPr/>
      <dgm:t>
        <a:bodyPr/>
        <a:lstStyle/>
        <a:p>
          <a:endParaRPr lang="en-US"/>
        </a:p>
      </dgm:t>
    </dgm:pt>
    <dgm:pt modelId="{F90E9EDE-6780-4136-B260-6CBBE175434D}" type="pres">
      <dgm:prSet presAssocID="{D9649009-C0CB-4FDF-934A-71E529D60408}" presName="Name0" presStyleCnt="0">
        <dgm:presLayoutVars>
          <dgm:chPref val="3"/>
          <dgm:dir/>
          <dgm:animLvl val="lvl"/>
          <dgm:resizeHandles/>
        </dgm:presLayoutVars>
      </dgm:prSet>
      <dgm:spPr/>
    </dgm:pt>
    <dgm:pt modelId="{5D0299AF-65E9-45D3-AFFD-1B0DCF655A81}" type="pres">
      <dgm:prSet presAssocID="{58A1AE32-E4FA-477B-9281-4EC42DB7C25F}" presName="horFlow" presStyleCnt="0"/>
      <dgm:spPr/>
    </dgm:pt>
    <dgm:pt modelId="{AB6C5E74-1548-437F-80D8-B3D6CB9C5654}" type="pres">
      <dgm:prSet presAssocID="{58A1AE32-E4FA-477B-9281-4EC42DB7C25F}" presName="bigChev" presStyleLbl="node1" presStyleIdx="0" presStyleCnt="1"/>
      <dgm:spPr/>
    </dgm:pt>
    <dgm:pt modelId="{2FBB6BAB-618C-4917-BC1C-AC33C76BAB7A}" type="pres">
      <dgm:prSet presAssocID="{C6FE306A-E64E-43D4-AC81-386EEF93E4BE}" presName="parTrans" presStyleCnt="0"/>
      <dgm:spPr/>
    </dgm:pt>
    <dgm:pt modelId="{D6B8D7A1-8AC0-4C77-B690-778AC4625B7B}" type="pres">
      <dgm:prSet presAssocID="{3DFD13C8-B985-4E47-9AC4-2AD9BE3A771E}" presName="node" presStyleLbl="alignAccFollowNode1" presStyleIdx="0" presStyleCnt="1" custScaleX="126319" custScaleY="169122">
        <dgm:presLayoutVars>
          <dgm:bulletEnabled val="1"/>
        </dgm:presLayoutVars>
      </dgm:prSet>
      <dgm:spPr/>
    </dgm:pt>
  </dgm:ptLst>
  <dgm:cxnLst>
    <dgm:cxn modelId="{45EA7033-5F11-41A6-BF82-62CA5B603AB3}" type="presOf" srcId="{D9649009-C0CB-4FDF-934A-71E529D60408}" destId="{F90E9EDE-6780-4136-B260-6CBBE175434D}" srcOrd="0" destOrd="0" presId="urn:microsoft.com/office/officeart/2005/8/layout/lProcess3"/>
    <dgm:cxn modelId="{CC0D484F-4780-4BE2-B195-D2D41DC13A1B}" srcId="{D9649009-C0CB-4FDF-934A-71E529D60408}" destId="{58A1AE32-E4FA-477B-9281-4EC42DB7C25F}" srcOrd="0" destOrd="0" parTransId="{09EC4D9F-5C03-4C34-A027-9093CF4E2AEC}" sibTransId="{F4982A14-A678-42D0-9272-02B77CA431A4}"/>
    <dgm:cxn modelId="{7E9F118E-C9EE-4272-A88F-1BB8923C8E50}" type="presOf" srcId="{3DFD13C8-B985-4E47-9AC4-2AD9BE3A771E}" destId="{D6B8D7A1-8AC0-4C77-B690-778AC4625B7B}" srcOrd="0" destOrd="0" presId="urn:microsoft.com/office/officeart/2005/8/layout/lProcess3"/>
    <dgm:cxn modelId="{C44DAF93-B153-4A4D-8A8F-7D588BF3AE03}" srcId="{58A1AE32-E4FA-477B-9281-4EC42DB7C25F}" destId="{3DFD13C8-B985-4E47-9AC4-2AD9BE3A771E}" srcOrd="0" destOrd="0" parTransId="{C6FE306A-E64E-43D4-AC81-386EEF93E4BE}" sibTransId="{2C5D4F3E-0758-4E57-B5BB-406702C4508E}"/>
    <dgm:cxn modelId="{FEAC68D7-533E-4BCF-8EA3-C40591D74229}" type="presOf" srcId="{58A1AE32-E4FA-477B-9281-4EC42DB7C25F}" destId="{AB6C5E74-1548-437F-80D8-B3D6CB9C5654}" srcOrd="0" destOrd="0" presId="urn:microsoft.com/office/officeart/2005/8/layout/lProcess3"/>
    <dgm:cxn modelId="{E352C0AD-C576-4807-BFF1-7E552C3AA5ED}" type="presParOf" srcId="{F90E9EDE-6780-4136-B260-6CBBE175434D}" destId="{5D0299AF-65E9-45D3-AFFD-1B0DCF655A81}" srcOrd="0" destOrd="0" presId="urn:microsoft.com/office/officeart/2005/8/layout/lProcess3"/>
    <dgm:cxn modelId="{627AEB09-6EB2-4B28-AF10-3929E2AF3AEE}" type="presParOf" srcId="{5D0299AF-65E9-45D3-AFFD-1B0DCF655A81}" destId="{AB6C5E74-1548-437F-80D8-B3D6CB9C5654}" srcOrd="0" destOrd="0" presId="urn:microsoft.com/office/officeart/2005/8/layout/lProcess3"/>
    <dgm:cxn modelId="{8778D666-122B-432D-A73F-7BAED92EA2CA}" type="presParOf" srcId="{5D0299AF-65E9-45D3-AFFD-1B0DCF655A81}" destId="{2FBB6BAB-618C-4917-BC1C-AC33C76BAB7A}" srcOrd="1" destOrd="0" presId="urn:microsoft.com/office/officeart/2005/8/layout/lProcess3"/>
    <dgm:cxn modelId="{C6B82B3B-82B3-4A7C-A46F-2C769EFC5891}" type="presParOf" srcId="{5D0299AF-65E9-45D3-AFFD-1B0DCF655A81}" destId="{D6B8D7A1-8AC0-4C77-B690-778AC4625B7B}" srcOrd="2" destOrd="0" presId="urn:microsoft.com/office/officeart/2005/8/layout/l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215766-BA02-4B4F-9051-82B19D4381CE}"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EC816A93-8425-4DA8-9EF5-8F2D8E2B1DAF}">
      <dgm:prSet/>
      <dgm:spPr/>
      <dgm:t>
        <a:bodyPr/>
        <a:lstStyle/>
        <a:p>
          <a:pPr>
            <a:lnSpc>
              <a:spcPct val="100000"/>
            </a:lnSpc>
            <a:defRPr cap="all"/>
          </a:pPr>
          <a:r>
            <a:rPr lang="en-US" dirty="0"/>
            <a:t>Drop unneeded columns, add needed columns</a:t>
          </a:r>
        </a:p>
      </dgm:t>
    </dgm:pt>
    <dgm:pt modelId="{25B427C2-9E9D-4786-82A9-8E4FCF5E765A}" type="parTrans" cxnId="{D276DF8C-05F7-4798-8F73-60EF07E28BE1}">
      <dgm:prSet/>
      <dgm:spPr/>
      <dgm:t>
        <a:bodyPr/>
        <a:lstStyle/>
        <a:p>
          <a:endParaRPr lang="en-US"/>
        </a:p>
      </dgm:t>
    </dgm:pt>
    <dgm:pt modelId="{D62DD45E-1F6C-499A-B0DD-9A127AC8CD9F}" type="sibTrans" cxnId="{D276DF8C-05F7-4798-8F73-60EF07E28BE1}">
      <dgm:prSet/>
      <dgm:spPr/>
      <dgm:t>
        <a:bodyPr/>
        <a:lstStyle/>
        <a:p>
          <a:endParaRPr lang="en-US"/>
        </a:p>
      </dgm:t>
    </dgm:pt>
    <dgm:pt modelId="{A9C2E245-12D3-4C67-98B7-B33367646088}">
      <dgm:prSet/>
      <dgm:spPr/>
      <dgm:t>
        <a:bodyPr/>
        <a:lstStyle/>
        <a:p>
          <a:pPr>
            <a:lnSpc>
              <a:spcPct val="100000"/>
            </a:lnSpc>
            <a:defRPr cap="all"/>
          </a:pPr>
          <a:r>
            <a:rPr lang="en-US"/>
            <a:t>Convert 40+ currencies to USD</a:t>
          </a:r>
        </a:p>
      </dgm:t>
    </dgm:pt>
    <dgm:pt modelId="{F63A0042-246C-4661-901C-340F4A1FF56C}" type="parTrans" cxnId="{ABA12F33-B034-41C1-8F6F-AF56E3DB2AB9}">
      <dgm:prSet/>
      <dgm:spPr/>
      <dgm:t>
        <a:bodyPr/>
        <a:lstStyle/>
        <a:p>
          <a:endParaRPr lang="en-US"/>
        </a:p>
      </dgm:t>
    </dgm:pt>
    <dgm:pt modelId="{A125F02A-48D0-491A-9500-770F45C98951}" type="sibTrans" cxnId="{ABA12F33-B034-41C1-8F6F-AF56E3DB2AB9}">
      <dgm:prSet/>
      <dgm:spPr/>
      <dgm:t>
        <a:bodyPr/>
        <a:lstStyle/>
        <a:p>
          <a:endParaRPr lang="en-US"/>
        </a:p>
      </dgm:t>
    </dgm:pt>
    <dgm:pt modelId="{133B031E-4CAF-4C7F-BA00-2C2CAB6CF755}">
      <dgm:prSet/>
      <dgm:spPr/>
      <dgm:t>
        <a:bodyPr/>
        <a:lstStyle/>
        <a:p>
          <a:pPr>
            <a:lnSpc>
              <a:spcPct val="100000"/>
            </a:lnSpc>
            <a:defRPr cap="all"/>
          </a:pPr>
          <a:r>
            <a:rPr lang="en-US"/>
            <a:t>Make data types uniform</a:t>
          </a:r>
        </a:p>
      </dgm:t>
    </dgm:pt>
    <dgm:pt modelId="{6356467A-024F-4F30-B967-EFF189EB0EB9}" type="parTrans" cxnId="{CE70485E-C378-48DB-A278-7E6EFEA897F6}">
      <dgm:prSet/>
      <dgm:spPr/>
      <dgm:t>
        <a:bodyPr/>
        <a:lstStyle/>
        <a:p>
          <a:endParaRPr lang="en-US"/>
        </a:p>
      </dgm:t>
    </dgm:pt>
    <dgm:pt modelId="{43A15901-7217-461E-86F2-8D85AFC76A7B}" type="sibTrans" cxnId="{CE70485E-C378-48DB-A278-7E6EFEA897F6}">
      <dgm:prSet/>
      <dgm:spPr/>
      <dgm:t>
        <a:bodyPr/>
        <a:lstStyle/>
        <a:p>
          <a:endParaRPr lang="en-US"/>
        </a:p>
      </dgm:t>
    </dgm:pt>
    <dgm:pt modelId="{F86A947D-DABB-4A78-B773-501FDE05F3BD}">
      <dgm:prSet/>
      <dgm:spPr/>
      <dgm:t>
        <a:bodyPr/>
        <a:lstStyle/>
        <a:p>
          <a:pPr>
            <a:lnSpc>
              <a:spcPct val="100000"/>
            </a:lnSpc>
            <a:defRPr cap="all"/>
          </a:pPr>
          <a:r>
            <a:rPr lang="en-US"/>
            <a:t>Fully merged raw data= 914,373 rows x 42 columns</a:t>
          </a:r>
        </a:p>
      </dgm:t>
    </dgm:pt>
    <dgm:pt modelId="{7547CC67-9F87-408E-AC83-CDCD6702C15D}" type="parTrans" cxnId="{CEDAD9D2-B32D-41DB-91DA-390251FC8B2D}">
      <dgm:prSet/>
      <dgm:spPr/>
      <dgm:t>
        <a:bodyPr/>
        <a:lstStyle/>
        <a:p>
          <a:endParaRPr lang="en-US"/>
        </a:p>
      </dgm:t>
    </dgm:pt>
    <dgm:pt modelId="{6269623C-5A51-4CDD-9151-212078E5FB55}" type="sibTrans" cxnId="{CEDAD9D2-B32D-41DB-91DA-390251FC8B2D}">
      <dgm:prSet/>
      <dgm:spPr/>
      <dgm:t>
        <a:bodyPr/>
        <a:lstStyle/>
        <a:p>
          <a:endParaRPr lang="en-US"/>
        </a:p>
      </dgm:t>
    </dgm:pt>
    <dgm:pt modelId="{9C33602F-A0FB-4024-85B4-966127287161}" type="pres">
      <dgm:prSet presAssocID="{D8215766-BA02-4B4F-9051-82B19D4381CE}" presName="root" presStyleCnt="0">
        <dgm:presLayoutVars>
          <dgm:dir/>
          <dgm:resizeHandles val="exact"/>
        </dgm:presLayoutVars>
      </dgm:prSet>
      <dgm:spPr/>
    </dgm:pt>
    <dgm:pt modelId="{7ED4E3FF-5212-4851-8B5F-E2F56FD110C7}" type="pres">
      <dgm:prSet presAssocID="{EC816A93-8425-4DA8-9EF5-8F2D8E2B1DAF}" presName="compNode" presStyleCnt="0"/>
      <dgm:spPr/>
    </dgm:pt>
    <dgm:pt modelId="{4CC1C51C-B2B0-4178-B69F-4E52DE406C4B}" type="pres">
      <dgm:prSet presAssocID="{EC816A93-8425-4DA8-9EF5-8F2D8E2B1DAF}" presName="iconBgRect" presStyleLbl="bgShp" presStyleIdx="0" presStyleCnt="4" custLinFactNeighborX="4709" custLinFactNeighborY="8675"/>
      <dgm:spPr/>
    </dgm:pt>
    <dgm:pt modelId="{5EF6D571-A7A4-4738-B045-40775CE28BC7}" type="pres">
      <dgm:prSet presAssocID="{EC816A93-8425-4DA8-9EF5-8F2D8E2B1DA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Filter"/>
        </a:ext>
      </dgm:extLst>
    </dgm:pt>
    <dgm:pt modelId="{00A5D3C1-F7AF-4C2E-930B-3AB8E482B79D}" type="pres">
      <dgm:prSet presAssocID="{EC816A93-8425-4DA8-9EF5-8F2D8E2B1DAF}" presName="spaceRect" presStyleCnt="0"/>
      <dgm:spPr/>
    </dgm:pt>
    <dgm:pt modelId="{020403AE-51A3-4682-A2C5-327D7D342FBC}" type="pres">
      <dgm:prSet presAssocID="{EC816A93-8425-4DA8-9EF5-8F2D8E2B1DAF}" presName="textRect" presStyleLbl="revTx" presStyleIdx="0" presStyleCnt="4">
        <dgm:presLayoutVars>
          <dgm:chMax val="1"/>
          <dgm:chPref val="1"/>
        </dgm:presLayoutVars>
      </dgm:prSet>
      <dgm:spPr/>
    </dgm:pt>
    <dgm:pt modelId="{B02FD52D-9397-4AE5-AD5A-6FEB423919D3}" type="pres">
      <dgm:prSet presAssocID="{D62DD45E-1F6C-499A-B0DD-9A127AC8CD9F}" presName="sibTrans" presStyleCnt="0"/>
      <dgm:spPr/>
    </dgm:pt>
    <dgm:pt modelId="{D406C56E-049C-47A8-AB13-E136A2DA64D1}" type="pres">
      <dgm:prSet presAssocID="{A9C2E245-12D3-4C67-98B7-B33367646088}" presName="compNode" presStyleCnt="0"/>
      <dgm:spPr/>
    </dgm:pt>
    <dgm:pt modelId="{E99B26DF-6EC9-4392-A325-18AFFC2C9034}" type="pres">
      <dgm:prSet presAssocID="{A9C2E245-12D3-4C67-98B7-B33367646088}" presName="iconBgRect" presStyleLbl="bgShp" presStyleIdx="1" presStyleCnt="4"/>
      <dgm:spPr/>
    </dgm:pt>
    <dgm:pt modelId="{FAA641C5-DA98-45CC-8C93-B9DC51773F61}" type="pres">
      <dgm:prSet presAssocID="{A9C2E245-12D3-4C67-98B7-B3336764608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oney"/>
        </a:ext>
      </dgm:extLst>
    </dgm:pt>
    <dgm:pt modelId="{3359AE0C-E8F8-4163-9DE8-72BEC8995D89}" type="pres">
      <dgm:prSet presAssocID="{A9C2E245-12D3-4C67-98B7-B33367646088}" presName="spaceRect" presStyleCnt="0"/>
      <dgm:spPr/>
    </dgm:pt>
    <dgm:pt modelId="{6BB73434-63CF-41C0-9533-6379E8E4C327}" type="pres">
      <dgm:prSet presAssocID="{A9C2E245-12D3-4C67-98B7-B33367646088}" presName="textRect" presStyleLbl="revTx" presStyleIdx="1" presStyleCnt="4">
        <dgm:presLayoutVars>
          <dgm:chMax val="1"/>
          <dgm:chPref val="1"/>
        </dgm:presLayoutVars>
      </dgm:prSet>
      <dgm:spPr/>
    </dgm:pt>
    <dgm:pt modelId="{4B92C611-B713-4F95-8AEE-418082261DE7}" type="pres">
      <dgm:prSet presAssocID="{A125F02A-48D0-491A-9500-770F45C98951}" presName="sibTrans" presStyleCnt="0"/>
      <dgm:spPr/>
    </dgm:pt>
    <dgm:pt modelId="{5AB8C494-4E41-46EF-ADEB-8A0E5808044F}" type="pres">
      <dgm:prSet presAssocID="{133B031E-4CAF-4C7F-BA00-2C2CAB6CF755}" presName="compNode" presStyleCnt="0"/>
      <dgm:spPr/>
    </dgm:pt>
    <dgm:pt modelId="{F95A7394-1109-46D1-BBB9-8ADBA6995D47}" type="pres">
      <dgm:prSet presAssocID="{133B031E-4CAF-4C7F-BA00-2C2CAB6CF755}" presName="iconBgRect" presStyleLbl="bgShp" presStyleIdx="2" presStyleCnt="4"/>
      <dgm:spPr/>
    </dgm:pt>
    <dgm:pt modelId="{2CF74959-40C9-468C-AC10-BD4E801D8621}" type="pres">
      <dgm:prSet presAssocID="{133B031E-4CAF-4C7F-BA00-2C2CAB6CF75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eckmark"/>
        </a:ext>
      </dgm:extLst>
    </dgm:pt>
    <dgm:pt modelId="{5F5E7109-E5EE-4869-A490-8D855FD5FD74}" type="pres">
      <dgm:prSet presAssocID="{133B031E-4CAF-4C7F-BA00-2C2CAB6CF755}" presName="spaceRect" presStyleCnt="0"/>
      <dgm:spPr/>
    </dgm:pt>
    <dgm:pt modelId="{C55D5324-ED5B-417C-B779-50FCA686A270}" type="pres">
      <dgm:prSet presAssocID="{133B031E-4CAF-4C7F-BA00-2C2CAB6CF755}" presName="textRect" presStyleLbl="revTx" presStyleIdx="2" presStyleCnt="4">
        <dgm:presLayoutVars>
          <dgm:chMax val="1"/>
          <dgm:chPref val="1"/>
        </dgm:presLayoutVars>
      </dgm:prSet>
      <dgm:spPr/>
    </dgm:pt>
    <dgm:pt modelId="{41781717-E07E-448C-80E6-2029D29B6191}" type="pres">
      <dgm:prSet presAssocID="{43A15901-7217-461E-86F2-8D85AFC76A7B}" presName="sibTrans" presStyleCnt="0"/>
      <dgm:spPr/>
    </dgm:pt>
    <dgm:pt modelId="{6EC3ADF0-2733-479D-828C-8576190E6A94}" type="pres">
      <dgm:prSet presAssocID="{F86A947D-DABB-4A78-B773-501FDE05F3BD}" presName="compNode" presStyleCnt="0"/>
      <dgm:spPr/>
    </dgm:pt>
    <dgm:pt modelId="{66C57128-48AB-4332-9791-C271D4298784}" type="pres">
      <dgm:prSet presAssocID="{F86A947D-DABB-4A78-B773-501FDE05F3BD}" presName="iconBgRect" presStyleLbl="bgShp" presStyleIdx="3" presStyleCnt="4"/>
      <dgm:spPr/>
    </dgm:pt>
    <dgm:pt modelId="{8D5B425C-8EBE-4106-8BD0-5F1C92C8E4CD}" type="pres">
      <dgm:prSet presAssocID="{F86A947D-DABB-4A78-B773-501FDE05F3B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Database"/>
        </a:ext>
      </dgm:extLst>
    </dgm:pt>
    <dgm:pt modelId="{4B784D0A-E6E6-4328-A56D-ACE62FB5D7C9}" type="pres">
      <dgm:prSet presAssocID="{F86A947D-DABB-4A78-B773-501FDE05F3BD}" presName="spaceRect" presStyleCnt="0"/>
      <dgm:spPr/>
    </dgm:pt>
    <dgm:pt modelId="{2259FE31-929F-4D3E-8439-18C4815DBC08}" type="pres">
      <dgm:prSet presAssocID="{F86A947D-DABB-4A78-B773-501FDE05F3BD}" presName="textRect" presStyleLbl="revTx" presStyleIdx="3" presStyleCnt="4">
        <dgm:presLayoutVars>
          <dgm:chMax val="1"/>
          <dgm:chPref val="1"/>
        </dgm:presLayoutVars>
      </dgm:prSet>
      <dgm:spPr/>
    </dgm:pt>
  </dgm:ptLst>
  <dgm:cxnLst>
    <dgm:cxn modelId="{20BFB002-DEE1-443E-B258-C7829A95D47F}" type="presOf" srcId="{133B031E-4CAF-4C7F-BA00-2C2CAB6CF755}" destId="{C55D5324-ED5B-417C-B779-50FCA686A270}" srcOrd="0" destOrd="0" presId="urn:microsoft.com/office/officeart/2018/5/layout/IconCircleLabelList"/>
    <dgm:cxn modelId="{ABA12F33-B034-41C1-8F6F-AF56E3DB2AB9}" srcId="{D8215766-BA02-4B4F-9051-82B19D4381CE}" destId="{A9C2E245-12D3-4C67-98B7-B33367646088}" srcOrd="1" destOrd="0" parTransId="{F63A0042-246C-4661-901C-340F4A1FF56C}" sibTransId="{A125F02A-48D0-491A-9500-770F45C98951}"/>
    <dgm:cxn modelId="{CE70485E-C378-48DB-A278-7E6EFEA897F6}" srcId="{D8215766-BA02-4B4F-9051-82B19D4381CE}" destId="{133B031E-4CAF-4C7F-BA00-2C2CAB6CF755}" srcOrd="2" destOrd="0" parTransId="{6356467A-024F-4F30-B967-EFF189EB0EB9}" sibTransId="{43A15901-7217-461E-86F2-8D85AFC76A7B}"/>
    <dgm:cxn modelId="{DF242B70-B109-4515-9AF4-BCDAA4C840A7}" type="presOf" srcId="{F86A947D-DABB-4A78-B773-501FDE05F3BD}" destId="{2259FE31-929F-4D3E-8439-18C4815DBC08}" srcOrd="0" destOrd="0" presId="urn:microsoft.com/office/officeart/2018/5/layout/IconCircleLabelList"/>
    <dgm:cxn modelId="{D276DF8C-05F7-4798-8F73-60EF07E28BE1}" srcId="{D8215766-BA02-4B4F-9051-82B19D4381CE}" destId="{EC816A93-8425-4DA8-9EF5-8F2D8E2B1DAF}" srcOrd="0" destOrd="0" parTransId="{25B427C2-9E9D-4786-82A9-8E4FCF5E765A}" sibTransId="{D62DD45E-1F6C-499A-B0DD-9A127AC8CD9F}"/>
    <dgm:cxn modelId="{935A9C98-935B-4538-A5D9-814543274904}" type="presOf" srcId="{EC816A93-8425-4DA8-9EF5-8F2D8E2B1DAF}" destId="{020403AE-51A3-4682-A2C5-327D7D342FBC}" srcOrd="0" destOrd="0" presId="urn:microsoft.com/office/officeart/2018/5/layout/IconCircleLabelList"/>
    <dgm:cxn modelId="{FAD365CD-A4A9-4619-964F-8830DFC9F196}" type="presOf" srcId="{D8215766-BA02-4B4F-9051-82B19D4381CE}" destId="{9C33602F-A0FB-4024-85B4-966127287161}" srcOrd="0" destOrd="0" presId="urn:microsoft.com/office/officeart/2018/5/layout/IconCircleLabelList"/>
    <dgm:cxn modelId="{CEDAD9D2-B32D-41DB-91DA-390251FC8B2D}" srcId="{D8215766-BA02-4B4F-9051-82B19D4381CE}" destId="{F86A947D-DABB-4A78-B773-501FDE05F3BD}" srcOrd="3" destOrd="0" parTransId="{7547CC67-9F87-408E-AC83-CDCD6702C15D}" sibTransId="{6269623C-5A51-4CDD-9151-212078E5FB55}"/>
    <dgm:cxn modelId="{A5E685F0-2511-4A8C-9387-C0A7643D80C1}" type="presOf" srcId="{A9C2E245-12D3-4C67-98B7-B33367646088}" destId="{6BB73434-63CF-41C0-9533-6379E8E4C327}" srcOrd="0" destOrd="0" presId="urn:microsoft.com/office/officeart/2018/5/layout/IconCircleLabelList"/>
    <dgm:cxn modelId="{465E585F-F92B-42D7-98A1-BF5F505E7BE2}" type="presParOf" srcId="{9C33602F-A0FB-4024-85B4-966127287161}" destId="{7ED4E3FF-5212-4851-8B5F-E2F56FD110C7}" srcOrd="0" destOrd="0" presId="urn:microsoft.com/office/officeart/2018/5/layout/IconCircleLabelList"/>
    <dgm:cxn modelId="{C4B49F3A-A825-40D6-8235-8AE28A2519CF}" type="presParOf" srcId="{7ED4E3FF-5212-4851-8B5F-E2F56FD110C7}" destId="{4CC1C51C-B2B0-4178-B69F-4E52DE406C4B}" srcOrd="0" destOrd="0" presId="urn:microsoft.com/office/officeart/2018/5/layout/IconCircleLabelList"/>
    <dgm:cxn modelId="{22F884E3-AD71-442A-9686-ECFC5B58D1B6}" type="presParOf" srcId="{7ED4E3FF-5212-4851-8B5F-E2F56FD110C7}" destId="{5EF6D571-A7A4-4738-B045-40775CE28BC7}" srcOrd="1" destOrd="0" presId="urn:microsoft.com/office/officeart/2018/5/layout/IconCircleLabelList"/>
    <dgm:cxn modelId="{670BBA85-2D5A-4E9E-94EC-BF4AA51356B7}" type="presParOf" srcId="{7ED4E3FF-5212-4851-8B5F-E2F56FD110C7}" destId="{00A5D3C1-F7AF-4C2E-930B-3AB8E482B79D}" srcOrd="2" destOrd="0" presId="urn:microsoft.com/office/officeart/2018/5/layout/IconCircleLabelList"/>
    <dgm:cxn modelId="{81B2236C-0115-4128-B512-C3A7E0AED4E9}" type="presParOf" srcId="{7ED4E3FF-5212-4851-8B5F-E2F56FD110C7}" destId="{020403AE-51A3-4682-A2C5-327D7D342FBC}" srcOrd="3" destOrd="0" presId="urn:microsoft.com/office/officeart/2018/5/layout/IconCircleLabelList"/>
    <dgm:cxn modelId="{4D66BA3C-2862-4056-99DA-59843DC68EBC}" type="presParOf" srcId="{9C33602F-A0FB-4024-85B4-966127287161}" destId="{B02FD52D-9397-4AE5-AD5A-6FEB423919D3}" srcOrd="1" destOrd="0" presId="urn:microsoft.com/office/officeart/2018/5/layout/IconCircleLabelList"/>
    <dgm:cxn modelId="{FB4B4520-BD30-4075-82F3-E76B05364361}" type="presParOf" srcId="{9C33602F-A0FB-4024-85B4-966127287161}" destId="{D406C56E-049C-47A8-AB13-E136A2DA64D1}" srcOrd="2" destOrd="0" presId="urn:microsoft.com/office/officeart/2018/5/layout/IconCircleLabelList"/>
    <dgm:cxn modelId="{0B69E228-85AC-4829-AAB6-5F9555CC3460}" type="presParOf" srcId="{D406C56E-049C-47A8-AB13-E136A2DA64D1}" destId="{E99B26DF-6EC9-4392-A325-18AFFC2C9034}" srcOrd="0" destOrd="0" presId="urn:microsoft.com/office/officeart/2018/5/layout/IconCircleLabelList"/>
    <dgm:cxn modelId="{9FAF124B-5A13-4D16-9D77-91D15719009E}" type="presParOf" srcId="{D406C56E-049C-47A8-AB13-E136A2DA64D1}" destId="{FAA641C5-DA98-45CC-8C93-B9DC51773F61}" srcOrd="1" destOrd="0" presId="urn:microsoft.com/office/officeart/2018/5/layout/IconCircleLabelList"/>
    <dgm:cxn modelId="{C7A20938-5723-41E0-8AE9-18668C8A4BF0}" type="presParOf" srcId="{D406C56E-049C-47A8-AB13-E136A2DA64D1}" destId="{3359AE0C-E8F8-4163-9DE8-72BEC8995D89}" srcOrd="2" destOrd="0" presId="urn:microsoft.com/office/officeart/2018/5/layout/IconCircleLabelList"/>
    <dgm:cxn modelId="{555FE235-DFD4-4220-B519-52890D5D000D}" type="presParOf" srcId="{D406C56E-049C-47A8-AB13-E136A2DA64D1}" destId="{6BB73434-63CF-41C0-9533-6379E8E4C327}" srcOrd="3" destOrd="0" presId="urn:microsoft.com/office/officeart/2018/5/layout/IconCircleLabelList"/>
    <dgm:cxn modelId="{C6513F5F-F8E0-4BE0-A41F-EC80C5A6C4D5}" type="presParOf" srcId="{9C33602F-A0FB-4024-85B4-966127287161}" destId="{4B92C611-B713-4F95-8AEE-418082261DE7}" srcOrd="3" destOrd="0" presId="urn:microsoft.com/office/officeart/2018/5/layout/IconCircleLabelList"/>
    <dgm:cxn modelId="{6350961C-98AF-4457-8839-6248997C8094}" type="presParOf" srcId="{9C33602F-A0FB-4024-85B4-966127287161}" destId="{5AB8C494-4E41-46EF-ADEB-8A0E5808044F}" srcOrd="4" destOrd="0" presId="urn:microsoft.com/office/officeart/2018/5/layout/IconCircleLabelList"/>
    <dgm:cxn modelId="{E77F1D6C-2E5E-421C-A8EF-B93D67D59632}" type="presParOf" srcId="{5AB8C494-4E41-46EF-ADEB-8A0E5808044F}" destId="{F95A7394-1109-46D1-BBB9-8ADBA6995D47}" srcOrd="0" destOrd="0" presId="urn:microsoft.com/office/officeart/2018/5/layout/IconCircleLabelList"/>
    <dgm:cxn modelId="{3A92D5B4-921C-416C-B167-24BFB0109BF3}" type="presParOf" srcId="{5AB8C494-4E41-46EF-ADEB-8A0E5808044F}" destId="{2CF74959-40C9-468C-AC10-BD4E801D8621}" srcOrd="1" destOrd="0" presId="urn:microsoft.com/office/officeart/2018/5/layout/IconCircleLabelList"/>
    <dgm:cxn modelId="{3608839B-F1D3-4295-B64B-53033BD7471E}" type="presParOf" srcId="{5AB8C494-4E41-46EF-ADEB-8A0E5808044F}" destId="{5F5E7109-E5EE-4869-A490-8D855FD5FD74}" srcOrd="2" destOrd="0" presId="urn:microsoft.com/office/officeart/2018/5/layout/IconCircleLabelList"/>
    <dgm:cxn modelId="{778FBFA7-7BAC-4C27-ADF8-E4B98E9BB2E6}" type="presParOf" srcId="{5AB8C494-4E41-46EF-ADEB-8A0E5808044F}" destId="{C55D5324-ED5B-417C-B779-50FCA686A270}" srcOrd="3" destOrd="0" presId="urn:microsoft.com/office/officeart/2018/5/layout/IconCircleLabelList"/>
    <dgm:cxn modelId="{4F8EFCB3-D92B-444E-AF51-2DA1052E71B8}" type="presParOf" srcId="{9C33602F-A0FB-4024-85B4-966127287161}" destId="{41781717-E07E-448C-80E6-2029D29B6191}" srcOrd="5" destOrd="0" presId="urn:microsoft.com/office/officeart/2018/5/layout/IconCircleLabelList"/>
    <dgm:cxn modelId="{AE081272-D0C1-4B0B-8DCC-B02147BA38F0}" type="presParOf" srcId="{9C33602F-A0FB-4024-85B4-966127287161}" destId="{6EC3ADF0-2733-479D-828C-8576190E6A94}" srcOrd="6" destOrd="0" presId="urn:microsoft.com/office/officeart/2018/5/layout/IconCircleLabelList"/>
    <dgm:cxn modelId="{80B0123C-6CF6-4926-AE69-E4EABAB7D90C}" type="presParOf" srcId="{6EC3ADF0-2733-479D-828C-8576190E6A94}" destId="{66C57128-48AB-4332-9791-C271D4298784}" srcOrd="0" destOrd="0" presId="urn:microsoft.com/office/officeart/2018/5/layout/IconCircleLabelList"/>
    <dgm:cxn modelId="{456645A0-0376-421D-AC18-802843EAF020}" type="presParOf" srcId="{6EC3ADF0-2733-479D-828C-8576190E6A94}" destId="{8D5B425C-8EBE-4106-8BD0-5F1C92C8E4CD}" srcOrd="1" destOrd="0" presId="urn:microsoft.com/office/officeart/2018/5/layout/IconCircleLabelList"/>
    <dgm:cxn modelId="{E519C64B-DCD1-4AED-8B5C-25B27E73A026}" type="presParOf" srcId="{6EC3ADF0-2733-479D-828C-8576190E6A94}" destId="{4B784D0A-E6E6-4328-A56D-ACE62FB5D7C9}" srcOrd="2" destOrd="0" presId="urn:microsoft.com/office/officeart/2018/5/layout/IconCircleLabelList"/>
    <dgm:cxn modelId="{37E6F5E1-C3E6-4298-B1FC-2A013805978D}" type="presParOf" srcId="{6EC3ADF0-2733-479D-828C-8576190E6A94}" destId="{2259FE31-929F-4D3E-8439-18C4815DBC08}"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C5E74-1548-437F-80D8-B3D6CB9C5654}">
      <dsp:nvSpPr>
        <dsp:cNvPr id="0" name=""/>
        <dsp:cNvSpPr/>
      </dsp:nvSpPr>
      <dsp:spPr>
        <a:xfrm>
          <a:off x="4042" y="1166291"/>
          <a:ext cx="2936504" cy="1174601"/>
        </a:xfrm>
        <a:prstGeom prst="chevron">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17780" rIns="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rgbClr val="FFFF00"/>
              </a:solidFill>
            </a:rPr>
            <a:t>III.L</a:t>
          </a:r>
        </a:p>
      </dsp:txBody>
      <dsp:txXfrm>
        <a:off x="591343" y="1166291"/>
        <a:ext cx="1761903" cy="1174601"/>
      </dsp:txXfrm>
    </dsp:sp>
    <dsp:sp modelId="{D6B8D7A1-8AC0-4C77-B690-778AC4625B7B}">
      <dsp:nvSpPr>
        <dsp:cNvPr id="0" name=""/>
        <dsp:cNvSpPr/>
      </dsp:nvSpPr>
      <dsp:spPr>
        <a:xfrm>
          <a:off x="2558801" y="929190"/>
          <a:ext cx="3078771" cy="1648803"/>
        </a:xfrm>
        <a:prstGeom prst="chevron">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a:lnSpc>
              <a:spcPct val="90000"/>
            </a:lnSpc>
            <a:spcBef>
              <a:spcPct val="0"/>
            </a:spcBef>
            <a:spcAft>
              <a:spcPct val="35000"/>
            </a:spcAft>
            <a:buNone/>
          </a:pPr>
          <a:r>
            <a:rPr lang="en-US" sz="1600" kern="1200" dirty="0"/>
            <a:t>FinancialModelingPrep.com Via API</a:t>
          </a:r>
        </a:p>
      </dsp:txBody>
      <dsp:txXfrm>
        <a:off x="3383203" y="929190"/>
        <a:ext cx="1429968" cy="16488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C1C51C-B2B0-4178-B69F-4E52DE406C4B}">
      <dsp:nvSpPr>
        <dsp:cNvPr id="0" name=""/>
        <dsp:cNvSpPr/>
      </dsp:nvSpPr>
      <dsp:spPr>
        <a:xfrm>
          <a:off x="518156" y="12624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EF6D571-A7A4-4738-B045-40775CE28BC7}">
      <dsp:nvSpPr>
        <dsp:cNvPr id="0" name=""/>
        <dsp:cNvSpPr/>
      </dsp:nvSpPr>
      <dsp:spPr>
        <a:xfrm>
          <a:off x="700451" y="264996"/>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0403AE-51A3-4682-A2C5-327D7D342FBC}">
      <dsp:nvSpPr>
        <dsp:cNvPr id="0" name=""/>
        <dsp:cNvSpPr/>
      </dsp:nvSpPr>
      <dsp:spPr>
        <a:xfrm>
          <a:off x="115451" y="147099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dirty="0"/>
            <a:t>Drop unneeded columns, add needed columns</a:t>
          </a:r>
        </a:p>
      </dsp:txBody>
      <dsp:txXfrm>
        <a:off x="115451" y="1470996"/>
        <a:ext cx="1800000" cy="720000"/>
      </dsp:txXfrm>
    </dsp:sp>
    <dsp:sp modelId="{E99B26DF-6EC9-4392-A325-18AFFC2C9034}">
      <dsp:nvSpPr>
        <dsp:cNvPr id="0" name=""/>
        <dsp:cNvSpPr/>
      </dsp:nvSpPr>
      <dsp:spPr>
        <a:xfrm>
          <a:off x="2581451" y="30996"/>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AA641C5-DA98-45CC-8C93-B9DC51773F61}">
      <dsp:nvSpPr>
        <dsp:cNvPr id="0" name=""/>
        <dsp:cNvSpPr/>
      </dsp:nvSpPr>
      <dsp:spPr>
        <a:xfrm>
          <a:off x="2815451" y="264996"/>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B73434-63CF-41C0-9533-6379E8E4C327}">
      <dsp:nvSpPr>
        <dsp:cNvPr id="0" name=""/>
        <dsp:cNvSpPr/>
      </dsp:nvSpPr>
      <dsp:spPr>
        <a:xfrm>
          <a:off x="2230451" y="147099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Convert 40+ currencies to USD</a:t>
          </a:r>
        </a:p>
      </dsp:txBody>
      <dsp:txXfrm>
        <a:off x="2230451" y="1470996"/>
        <a:ext cx="1800000" cy="720000"/>
      </dsp:txXfrm>
    </dsp:sp>
    <dsp:sp modelId="{F95A7394-1109-46D1-BBB9-8ADBA6995D47}">
      <dsp:nvSpPr>
        <dsp:cNvPr id="0" name=""/>
        <dsp:cNvSpPr/>
      </dsp:nvSpPr>
      <dsp:spPr>
        <a:xfrm>
          <a:off x="4696452" y="30996"/>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F74959-40C9-468C-AC10-BD4E801D8621}">
      <dsp:nvSpPr>
        <dsp:cNvPr id="0" name=""/>
        <dsp:cNvSpPr/>
      </dsp:nvSpPr>
      <dsp:spPr>
        <a:xfrm>
          <a:off x="4930452" y="264996"/>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5D5324-ED5B-417C-B779-50FCA686A270}">
      <dsp:nvSpPr>
        <dsp:cNvPr id="0" name=""/>
        <dsp:cNvSpPr/>
      </dsp:nvSpPr>
      <dsp:spPr>
        <a:xfrm>
          <a:off x="4345452" y="147099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Make data types uniform</a:t>
          </a:r>
        </a:p>
      </dsp:txBody>
      <dsp:txXfrm>
        <a:off x="4345452" y="1470996"/>
        <a:ext cx="1800000" cy="720000"/>
      </dsp:txXfrm>
    </dsp:sp>
    <dsp:sp modelId="{66C57128-48AB-4332-9791-C271D4298784}">
      <dsp:nvSpPr>
        <dsp:cNvPr id="0" name=""/>
        <dsp:cNvSpPr/>
      </dsp:nvSpPr>
      <dsp:spPr>
        <a:xfrm>
          <a:off x="6811452" y="30996"/>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5B425C-8EBE-4106-8BD0-5F1C92C8E4CD}">
      <dsp:nvSpPr>
        <dsp:cNvPr id="0" name=""/>
        <dsp:cNvSpPr/>
      </dsp:nvSpPr>
      <dsp:spPr>
        <a:xfrm>
          <a:off x="7045452" y="264996"/>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59FE31-929F-4D3E-8439-18C4815DBC08}">
      <dsp:nvSpPr>
        <dsp:cNvPr id="0" name=""/>
        <dsp:cNvSpPr/>
      </dsp:nvSpPr>
      <dsp:spPr>
        <a:xfrm>
          <a:off x="6460452" y="1470996"/>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Fully merged raw data= 914,373 rows x 42 columns</a:t>
          </a:r>
        </a:p>
      </dsp:txBody>
      <dsp:txXfrm>
        <a:off x="6460452" y="1470996"/>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4EF1EC-68C5-4A23-9483-BFCE895AA2BD}" type="datetimeFigureOut">
              <a:rPr lang="en-US" smtClean="0"/>
              <a:t>6/27/2024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58EA1B-E46E-4938-9F4C-B6DB79082E76}" type="slidenum">
              <a:rPr lang="en-US" smtClean="0"/>
              <a:t>‹#›</a:t>
            </a:fld>
            <a:endParaRPr lang="en-US"/>
          </a:p>
        </p:txBody>
      </p:sp>
    </p:spTree>
    <p:extLst>
      <p:ext uri="{BB962C8B-B14F-4D97-AF65-F5344CB8AC3E}">
        <p14:creationId xmlns:p14="http://schemas.microsoft.com/office/powerpoint/2010/main" val="39017410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Page 2 the urgency of climate change demands immediate action. Today, I want to explore the critical role businesses and corporations can play in tackling this global challenge.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Climate Change Threatens All: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Climate change is not a distant threat. It's happening now, and its effects are already being felt around the world. Rising sea levels, extreme weather events, and disruptions to ecosystems threaten economies, societies, and the environment, creating a complex web of challenges that demand immediate action.</a:t>
            </a:r>
          </a:p>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Businesses are Major Emitters: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While the products and services businesses offer are visible contributors to emissions, their true impact extends beyond the storefront. The operations and supply chains of corporations and businesses generate a significant share of global greenhouse gas emissions, demanding innovative solutions for a sustainable future.</a:t>
            </a:r>
          </a:p>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Businesses Have Power to Act: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Climate-conscious businesses have the power to go beyond mere good intentions and become catalysts for meaningful change. By reducing emissions and driving sustainable practices throughout their operations and supply chains, businesses can significantly impact global efforts to combat climate change.</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3</a:t>
            </a:fld>
            <a:endParaRPr lang="en-US"/>
          </a:p>
        </p:txBody>
      </p:sp>
    </p:spTree>
    <p:extLst>
      <p:ext uri="{BB962C8B-B14F-4D97-AF65-F5344CB8AC3E}">
        <p14:creationId xmlns:p14="http://schemas.microsoft.com/office/powerpoint/2010/main" val="109480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Page 11</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r>
              <a:rPr lang="en-US" sz="1800" dirty="0">
                <a:effectLst/>
                <a:latin typeface="Symbol" panose="05050102010706020507" pitchFamily="18" charset="2"/>
                <a:ea typeface="Times New Roman" panose="02020603050405020304" pitchFamily="18" charset="0"/>
              </a:rPr>
              <a:t>·</a:t>
            </a:r>
            <a:r>
              <a:rPr lang="en-US" sz="180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Project Approach:</a:t>
            </a:r>
            <a:r>
              <a:rPr lang="en-US" sz="1800" dirty="0">
                <a:effectLst/>
                <a:latin typeface="Times New Roman" panose="02020603050405020304" pitchFamily="18" charset="0"/>
                <a:ea typeface="Times New Roman" panose="02020603050405020304" pitchFamily="18" charset="0"/>
              </a:rPr>
              <a:t> This project aims to delve into the utilization of corporate financial data as a tool to model Scope 3 emissions across diverse organizations. By analyzing financial metrics alongside emissions data, it seeks to uncover correlations that highlight how financial activities can mirror and influence carbon footprints.</a:t>
            </a:r>
          </a:p>
          <a:p>
            <a:pPr marL="0" marR="0"/>
            <a:r>
              <a:rPr lang="en-US" sz="1800" dirty="0">
                <a:effectLst/>
                <a:latin typeface="Symbol" panose="05050102010706020507" pitchFamily="18" charset="2"/>
                <a:ea typeface="Times New Roman" panose="02020603050405020304" pitchFamily="18" charset="0"/>
              </a:rPr>
              <a:t>·</a:t>
            </a:r>
            <a:r>
              <a:rPr lang="en-US" sz="180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Rationale for Approach:</a:t>
            </a:r>
            <a:r>
              <a:rPr lang="en-US" sz="1800" dirty="0">
                <a:effectLst/>
                <a:latin typeface="Times New Roman" panose="02020603050405020304" pitchFamily="18" charset="0"/>
                <a:ea typeface="Times New Roman" panose="02020603050405020304" pitchFamily="18" charset="0"/>
              </a:rPr>
              <a:t> The underlying rationale is grounded in the premise that a company's financial performance and operational activities are intricately linked to its environmental impact. Financial data, such as revenue, profit, debt, and investments could potentially provide indirect but significant indicators of Scope 3 emissions.</a:t>
            </a:r>
          </a:p>
          <a:p>
            <a:pPr marL="0" marR="0"/>
            <a:r>
              <a:rPr lang="en-US" sz="1800" dirty="0">
                <a:effectLst/>
                <a:latin typeface="Symbol" panose="05050102010706020507" pitchFamily="18" charset="2"/>
                <a:ea typeface="Times New Roman" panose="02020603050405020304" pitchFamily="18" charset="0"/>
              </a:rPr>
              <a:t>·</a:t>
            </a:r>
            <a:r>
              <a:rPr lang="en-US" sz="180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Potential Benefits:</a:t>
            </a:r>
            <a:r>
              <a:rPr lang="en-US" sz="1800" dirty="0">
                <a:effectLst/>
                <a:latin typeface="Times New Roman" panose="02020603050405020304" pitchFamily="18" charset="0"/>
                <a:ea typeface="Times New Roman" panose="02020603050405020304" pitchFamily="18" charset="0"/>
              </a:rPr>
              <a:t> Adopting financial data for Scope 3 emissions modeling offers several potential benefits and advantages. It presents a cost-effective method to estimate emissions for a wide spectrum of organizations, leveraging existing financial reporting frameworks. This approach not only enhances environmental transparency but also facilitates informed decision-making for sustainability strategies, aligning financial and environmental goals more closely.</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12</a:t>
            </a:fld>
            <a:endParaRPr lang="en-US"/>
          </a:p>
        </p:txBody>
      </p:sp>
    </p:spTree>
    <p:extLst>
      <p:ext uri="{BB962C8B-B14F-4D97-AF65-F5344CB8AC3E}">
        <p14:creationId xmlns:p14="http://schemas.microsoft.com/office/powerpoint/2010/main" val="147668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dirty="0">
                <a:effectLst/>
                <a:latin typeface="Times New Roman" panose="02020603050405020304" pitchFamily="18" charset="0"/>
                <a:ea typeface="Times New Roman" panose="02020603050405020304" pitchFamily="18" charset="0"/>
              </a:rPr>
              <a:t>The project as I have worked through it has involved 6 distinct steps</a:t>
            </a:r>
          </a:p>
          <a:p>
            <a:pPr marL="0" marR="0"/>
            <a:r>
              <a:rPr lang="en-US" sz="1800" dirty="0">
                <a:effectLst/>
                <a:latin typeface="Times New Roman" panose="02020603050405020304" pitchFamily="18" charset="0"/>
                <a:ea typeface="Times New Roman" panose="02020603050405020304" pitchFamily="18" charset="0"/>
              </a:rPr>
              <a:t>The initial step involved extracting stock ticker symbols from the CDP dataset, a process complicated by inconsistencies in format and location across years of data and stocks for over 40 foreign stock exchanges.</a:t>
            </a:r>
          </a:p>
          <a:p>
            <a:pPr marL="0" marR="0"/>
            <a:r>
              <a:rPr lang="en-US" sz="1800" dirty="0">
                <a:effectLst/>
                <a:latin typeface="Times New Roman" panose="02020603050405020304" pitchFamily="18" charset="0"/>
                <a:ea typeface="Times New Roman" panose="02020603050405020304" pitchFamily="18" charset="0"/>
              </a:rPr>
              <a:t>Next APIs were developed to retrieve historical financial data (income statements, employee counts, etc.) for the identified companies from financialmodelingprep.com, extending back to 2013.</a:t>
            </a:r>
          </a:p>
          <a:p>
            <a:pPr marL="0" marR="0"/>
            <a:r>
              <a:rPr lang="en-US" sz="1800" dirty="0">
                <a:effectLst/>
                <a:latin typeface="Times New Roman" panose="02020603050405020304" pitchFamily="18" charset="0"/>
                <a:ea typeface="Times New Roman" panose="02020603050405020304" pitchFamily="18" charset="0"/>
              </a:rPr>
              <a:t>The next step was to pull extract the scope 3 data from the CDP dataset.  This again dealt with various formats over the years and included 17 different types of scope 3 emissions.</a:t>
            </a:r>
          </a:p>
          <a:p>
            <a:pPr marL="0" marR="0"/>
            <a:r>
              <a:rPr lang="en-US" sz="1800" dirty="0">
                <a:effectLst/>
                <a:latin typeface="Times New Roman" panose="02020603050405020304" pitchFamily="18" charset="0"/>
                <a:ea typeface="Times New Roman" panose="02020603050405020304" pitchFamily="18" charset="0"/>
              </a:rPr>
              <a:t>Next was to pull the third party verification data from the CDP data to investigate if it could correlate with reported emissions.</a:t>
            </a:r>
          </a:p>
          <a:p>
            <a:pPr marL="0" marR="0"/>
            <a:r>
              <a:rPr lang="en-US" sz="1800" dirty="0">
                <a:effectLst/>
                <a:latin typeface="Times New Roman" panose="02020603050405020304" pitchFamily="18" charset="0"/>
                <a:ea typeface="Times New Roman" panose="02020603050405020304" pitchFamily="18" charset="0"/>
              </a:rPr>
              <a:t>Once all the data was pulled from the individual CDP year datasets the next challenge was to merge all that data into one comprehensive dataframe for subsequent modeling.</a:t>
            </a:r>
          </a:p>
          <a:p>
            <a:pPr marL="0" marR="0"/>
            <a:r>
              <a:rPr lang="en-US" sz="1800" dirty="0">
                <a:effectLst/>
                <a:latin typeface="Times New Roman" panose="02020603050405020304" pitchFamily="18" charset="0"/>
                <a:ea typeface="Times New Roman" panose="02020603050405020304" pitchFamily="18" charset="0"/>
              </a:rPr>
              <a:t>Next the merged dataframe underwent cleaning and explored to identify patterns and correlations.</a:t>
            </a:r>
          </a:p>
          <a:p>
            <a:pPr marL="0" marR="0"/>
            <a:r>
              <a:rPr lang="en-US" sz="1800" dirty="0">
                <a:effectLst/>
                <a:latin typeface="Times New Roman" panose="02020603050405020304" pitchFamily="18" charset="0"/>
                <a:ea typeface="Times New Roman" panose="02020603050405020304" pitchFamily="18" charset="0"/>
              </a:rPr>
              <a:t>Lastly, models can be developed and evaluated for accuracy.</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13</a:t>
            </a:fld>
            <a:endParaRPr lang="en-US"/>
          </a:p>
        </p:txBody>
      </p:sp>
    </p:spTree>
    <p:extLst>
      <p:ext uri="{BB962C8B-B14F-4D97-AF65-F5344CB8AC3E}">
        <p14:creationId xmlns:p14="http://schemas.microsoft.com/office/powerpoint/2010/main" val="2927187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buFont typeface="Arial" panose="020B0604020202020204" pitchFamily="34" charset="0"/>
              <a:buChar char="•"/>
              <a:tabLst>
                <a:tab pos="4572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Page 13</a:t>
            </a:r>
          </a:p>
          <a:p>
            <a:pPr marL="342900" marR="0" lvl="0" indent="-342900">
              <a:buFont typeface="Arial" panose="020B0604020202020204" pitchFamily="34" charset="0"/>
              <a:buChar char="•"/>
              <a:tabLst>
                <a:tab pos="457200" algn="l"/>
              </a:tabLs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Domestic Exchanges used regular stock ticker</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buFont typeface="Arial" panose="020B0604020202020204" pitchFamily="34" charset="0"/>
              <a:buChar char="•"/>
              <a:tabLst>
                <a:tab pos="4572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342900" marR="0" lvl="0" indent="-342900">
              <a:buFont typeface="Arial" panose="020B0604020202020204" pitchFamily="34" charset="0"/>
              <a:buChar char="•"/>
              <a:tabLst>
                <a:tab pos="4572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obtain a comprehensive picture of a company's financial health, we needed to gather various data points over an 11-year period. This included market capitalization, employee headcount, income statements (EBITDA, revenue, profit, net income, and currency used), and balance sheet statements (assets, long- and short-term debt, cash, liabilities, </a:t>
            </a:r>
          </a:p>
          <a:p>
            <a:pPr marL="342900" marR="0" lvl="0" indent="-342900">
              <a:buFont typeface="Arial" panose="020B0604020202020204" pitchFamily="34" charset="0"/>
              <a:buChar char="•"/>
              <a:tabLst>
                <a:tab pos="4572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etc.).</a:t>
            </a:r>
          </a:p>
          <a:p>
            <a:pPr marL="0" marR="0"/>
            <a:r>
              <a:rPr lang="en-US" sz="1800" dirty="0">
                <a:effectLst/>
                <a:latin typeface="Times New Roman" panose="02020603050405020304" pitchFamily="18" charset="0"/>
                <a:ea typeface="Times New Roman" panose="02020603050405020304" pitchFamily="18" charset="0"/>
              </a:rPr>
              <a:t>To automate data collection and ensure consistency, separate API functions were developed to retrieve the financial metrics mentioned above. This streamlined the process and reduced the potential for errors.</a:t>
            </a:r>
          </a:p>
          <a:p>
            <a:pPr marL="342900" marR="0" lvl="0" indent="-342900">
              <a:buFont typeface="Arial" panose="020B0604020202020204" pitchFamily="34" charset="0"/>
              <a:buChar char="•"/>
              <a:tabLst>
                <a:tab pos="4572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342900" marR="0" lvl="0" indent="-342900">
              <a:buFont typeface="Arial" panose="020B0604020202020204" pitchFamily="34" charset="0"/>
              <a:buChar char="•"/>
              <a:tabLst>
                <a:tab pos="4572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cases where standard tickers were unavailable, the system employed alternative identifiers like the 12-digit ISIN (International Securities Identification Number) and the 9-digit CUSIP number (Committee on Uniform Securities Identification Procedures number) used primarily in North America.</a:t>
            </a:r>
          </a:p>
          <a:p>
            <a:pPr marL="342900" marR="0" lvl="0" indent="-342900">
              <a:buFont typeface="Arial" panose="020B0604020202020204" pitchFamily="34" charset="0"/>
              <a:buChar char="•"/>
              <a:tabLst>
                <a:tab pos="4572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a:r>
              <a:rPr lang="en-US" sz="1800" dirty="0">
                <a:effectLst/>
                <a:latin typeface="Times New Roman" panose="02020603050405020304" pitchFamily="18" charset="0"/>
                <a:ea typeface="Times New Roman" panose="02020603050405020304" pitchFamily="18" charset="0"/>
              </a:rPr>
              <a:t>To handle the complexities of data formats from over 40 foreign exchanges, a custom dictionary was created. This dictionary mapped exchange-specific identifiers  to the financial data points we needed.</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14</a:t>
            </a:fld>
            <a:endParaRPr lang="en-US"/>
          </a:p>
        </p:txBody>
      </p:sp>
    </p:spTree>
    <p:extLst>
      <p:ext uri="{BB962C8B-B14F-4D97-AF65-F5344CB8AC3E}">
        <p14:creationId xmlns:p14="http://schemas.microsoft.com/office/powerpoint/2010/main" val="3785248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rPr>
              <a:t>The first step involved creating a stock ticker list from the CDP data sheet. While most sheets included a summary sheet to work from, the code needed to accommodate the various formats it might encounter. Foreign tickers then had to be converted into the correct symbols based on the country of the exchange where they were traded.</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15</a:t>
            </a:fld>
            <a:endParaRPr lang="en-US"/>
          </a:p>
        </p:txBody>
      </p:sp>
    </p:spTree>
    <p:extLst>
      <p:ext uri="{BB962C8B-B14F-4D97-AF65-F5344CB8AC3E}">
        <p14:creationId xmlns:p14="http://schemas.microsoft.com/office/powerpoint/2010/main" val="2212442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15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properly formatted stock ticker list is then integrated into the API code that queries the website for historical corporate data. While the website provides example code for building APIs to parse their data, it serves mainly as a starting point. Enhancements were made to this code to allow parsing through a list and storing the retrieved JSON files into a dataframe. Additionally, a 'fixed window' method was implemented to limit the number of API calls to 300 per minute, ensuring compliance with the specified query limit.</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16</a:t>
            </a:fld>
            <a:endParaRPr lang="en-US"/>
          </a:p>
        </p:txBody>
      </p:sp>
    </p:spTree>
    <p:extLst>
      <p:ext uri="{BB962C8B-B14F-4D97-AF65-F5344CB8AC3E}">
        <p14:creationId xmlns:p14="http://schemas.microsoft.com/office/powerpoint/2010/main" val="21158471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16</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Following the retrieval of each year's financial data, the scope 3 data had to be extracted from a different section of the CDP report. The challenge here was the variation in report formats across different years, including differences in worksheet names and headers. Earlier reports lacked industry and sector data, so I created an industry/sector dictionary from later years to backfill the account IDs for the earlier years. Additionally, third-party verification status information was also extracted at this stage.</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17</a:t>
            </a:fld>
            <a:endParaRPr lang="en-US"/>
          </a:p>
        </p:txBody>
      </p:sp>
    </p:spTree>
    <p:extLst>
      <p:ext uri="{BB962C8B-B14F-4D97-AF65-F5344CB8AC3E}">
        <p14:creationId xmlns:p14="http://schemas.microsoft.com/office/powerpoint/2010/main" val="14852754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17</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After the all the year extractions are complete they were then merged into one comprehensive dataframe.  Unnecessary columns were dropped, and data types were standardized. The financial data for foreign exchanges is initially retrieved in the respective local currencies. To address this, a dictionary storing exchange rates for approximately 40 currencies was created, enabling the conversion of these financial values into US dollars for subsequent modeling. This consolidated dataframe now encompasses over 914,000 rows of data.</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18</a:t>
            </a:fld>
            <a:endParaRPr lang="en-US"/>
          </a:p>
        </p:txBody>
      </p:sp>
    </p:spTree>
    <p:extLst>
      <p:ext uri="{BB962C8B-B14F-4D97-AF65-F5344CB8AC3E}">
        <p14:creationId xmlns:p14="http://schemas.microsoft.com/office/powerpoint/2010/main" val="21438789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18</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next step is the data cleaning process. Many companies reported only two or three types of scope 3 emissions, resulting in numerous null values that needed to be addressed. Dropping these brought the total dataframe size to around 156K rows.  Rows lacking complete corporate data were dropped, as these were either from private companies or not included in the financial information database. Dropping these rows brought the dataframe size to just over 104K rows.  Additionally, categorical data was converted into numeric values to facilitate inclusion in a heatmap.</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19</a:t>
            </a:fld>
            <a:endParaRPr lang="en-US"/>
          </a:p>
        </p:txBody>
      </p:sp>
    </p:spTree>
    <p:extLst>
      <p:ext uri="{BB962C8B-B14F-4D97-AF65-F5344CB8AC3E}">
        <p14:creationId xmlns:p14="http://schemas.microsoft.com/office/powerpoint/2010/main" val="21967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19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this stage, a heat map was generated to preliminarily identify any correlations between scope 3 emissions and other features in the dataset. The heat map revealed two distinct clusters: one in the middle and another in the bottom right corner, which represent correlations within the financial data. This is expected, as increases in revenue often correspond with increases in gross profit. However, no strong correlations between scope 3 emissions and any other categories were observed at this point.</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20</a:t>
            </a:fld>
            <a:endParaRPr lang="en-US"/>
          </a:p>
        </p:txBody>
      </p:sp>
    </p:spTree>
    <p:extLst>
      <p:ext uri="{BB962C8B-B14F-4D97-AF65-F5344CB8AC3E}">
        <p14:creationId xmlns:p14="http://schemas.microsoft.com/office/powerpoint/2010/main" val="11898293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20</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this point, we can begin plotting outliers to understand how tightly grouped the data is. In the initial phase, simple scatter plots were used to visualize these outliers. These plots compared various financial data against scope 3 emissions amounts, revealing several significant outliers in both categories. Going back and checking the data on these individual points revealed that most were clearly errors.  Having 11 years of data proved helpful as it gave an idea of the normal distribution of the emissions and financial data.  The outliers found at this point were orders of magnitude larger than the rest of the years data suggesting they were errors.  The strategy was straightforward: to remove these outliers, they were filtered out by account ID and year.  By identifying and excluding these outliers, we aim to prevent skewed results that could mislead our interpretations and conclusions. </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21</a:t>
            </a:fld>
            <a:endParaRPr lang="en-US"/>
          </a:p>
        </p:txBody>
      </p:sp>
    </p:spTree>
    <p:extLst>
      <p:ext uri="{BB962C8B-B14F-4D97-AF65-F5344CB8AC3E}">
        <p14:creationId xmlns:p14="http://schemas.microsoft.com/office/powerpoint/2010/main" val="2604250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3 What are Greenhouse Gas Emissions?</a:t>
            </a:r>
            <a:br>
              <a:rPr lang="en-US" sz="18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Heat Trappers: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Greenhouse gases (GHGs) are atmospheric gases that absorb and retain heat from the sun, playing a critical role in regulating Earth's temperature. While these gases, such as carbon dioxide, methane, and nitrous oxide, occur naturally and are essential for maintaining life-supporting temperatures, human activities have drastically increased their levels. Industrial processes, deforestation, and the burning of fossil fuels have accelerated the concentration of these gases, intensifying the greenhouse effect and contributing significantly to global warming and climate change.</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The Greenhouse Effect: Normally, heat from the sun warms the Earth's surface, and some escapes back into space. Greenhouse gases act like a blanket, absorbing some of this outgoing heat and radiating it back towards the planet, causing a warming effect.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Climate Change Drivers: The increased levels of greenhouse gases contribute to global warming and climate change, leading to rising temperatures, more extreme weather events, and rising sea levels.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4</a:t>
            </a:fld>
            <a:endParaRPr lang="en-US"/>
          </a:p>
        </p:txBody>
      </p:sp>
    </p:spTree>
    <p:extLst>
      <p:ext uri="{BB962C8B-B14F-4D97-AF65-F5344CB8AC3E}">
        <p14:creationId xmlns:p14="http://schemas.microsoft.com/office/powerpoint/2010/main" val="9908468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21</a:t>
            </a:r>
          </a:p>
          <a:p>
            <a:pPr marL="0" marR="0"/>
            <a:r>
              <a:rPr lang="en-US" sz="1800" dirty="0">
                <a:effectLst/>
                <a:latin typeface="Times New Roman" panose="02020603050405020304" pitchFamily="18" charset="0"/>
                <a:ea typeface="Times New Roman" panose="02020603050405020304" pitchFamily="18" charset="0"/>
              </a:rPr>
              <a:t>The subsequent plotting showed some improvement in the outliers, but attempts to normalize the data still revealed significant outliers. Upon further inspection, the underlying data included values well outside the normal ranges for both emissions and financial data. In the next round of outlier filtering, z-scores were calculated for the emissions and financial data, and any rows with z-scores of 3 or more were filtered out. This process reduced the size of the dataframe from 104,000 to 98,000 rows, effectively eliminating all significant outliers.</a:t>
            </a:r>
          </a:p>
          <a:p>
            <a:pPr marL="0" marR="0"/>
            <a:r>
              <a:rPr lang="en-US" sz="1800" dirty="0">
                <a:effectLst/>
                <a:latin typeface="Times New Roman" panose="02020603050405020304" pitchFamily="18" charset="0"/>
                <a:ea typeface="Times New Roman" panose="02020603050405020304" pitchFamily="18" charset="0"/>
              </a:rPr>
              <a:t>Additionally, this approach ensures a more robust dataset for further analysis by focusing on data within a reasonable range of variability. By removing extreme values, we can enhance the reliability and validity of our statistical analyses and predictive models, potentially leading to more accurate and insightful results.</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22</a:t>
            </a:fld>
            <a:endParaRPr lang="en-US"/>
          </a:p>
        </p:txBody>
      </p:sp>
    </p:spTree>
    <p:extLst>
      <p:ext uri="{BB962C8B-B14F-4D97-AF65-F5344CB8AC3E}">
        <p14:creationId xmlns:p14="http://schemas.microsoft.com/office/powerpoint/2010/main" val="42546544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22</a:t>
            </a:r>
          </a:p>
          <a:p>
            <a:pPr marL="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Having eliminated the high z-score outliers, the scatter plots now depict the bulk of the remaining data. However, these plots do not reveal any discernible patterns or relationships. At this point, I explored several feature engineering possibilities: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Scope 3 emissions divided by revenue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All features divided by revenue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Total liabilities divided by assets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These attempts aimed to normalize the data to account for the varying sizes of the companies, as larger companies naturally tend to have larger carbon footprints. Although these efforts did not produce immediately usable results, they are worth further exploration in future work. Normalizing data in this manner could potentially uncover hidden patterns and relationships, offering deeper insights into the factors influencing scope 3 emissions.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23</a:t>
            </a:fld>
            <a:endParaRPr lang="en-US"/>
          </a:p>
        </p:txBody>
      </p:sp>
    </p:spTree>
    <p:extLst>
      <p:ext uri="{BB962C8B-B14F-4D97-AF65-F5344CB8AC3E}">
        <p14:creationId xmlns:p14="http://schemas.microsoft.com/office/powerpoint/2010/main" val="2241851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dirty="0">
                <a:effectLst/>
                <a:latin typeface="Times New Roman" panose="02020603050405020304" pitchFamily="18" charset="0"/>
                <a:ea typeface="Times New Roman" panose="02020603050405020304" pitchFamily="18" charset="0"/>
              </a:rPr>
              <a:t>Further exploratory analysis reveals considerable variation in the counts of the 17 different types of scope 3 emissions. The means of each type also vary significantly, with the highest being in the "Use of Sold Products" category.</a:t>
            </a:r>
          </a:p>
          <a:p>
            <a:pPr marL="0" marR="0"/>
            <a:r>
              <a:rPr lang="en-US" sz="1800" dirty="0">
                <a:effectLst/>
                <a:latin typeface="Times New Roman" panose="02020603050405020304" pitchFamily="18" charset="0"/>
                <a:ea typeface="Times New Roman" panose="02020603050405020304" pitchFamily="18" charset="0"/>
              </a:rPr>
              <a:t>This variability suggests that certain categories of scope 3 emissions are more commonly reported or more significant across companies. Understanding the reasons behind these variations could provide valuable insights into industry practices and highlight areas where companies could focus their sustainability efforts. Additionally, the prominence of the "Use of Sold Products" category indicates its critical impact on overall emissions, warranting further investigation into how products' lifecycle usage contributes to a company's carbon footprint.</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24</a:t>
            </a:fld>
            <a:endParaRPr lang="en-US"/>
          </a:p>
        </p:txBody>
      </p:sp>
    </p:spTree>
    <p:extLst>
      <p:ext uri="{BB962C8B-B14F-4D97-AF65-F5344CB8AC3E}">
        <p14:creationId xmlns:p14="http://schemas.microsoft.com/office/powerpoint/2010/main" val="34483917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24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We can also utilize a heatmap to illustrate the variation in scope 3 emissions across industries and sectors over time. Seventeen heatmaps were generated, each representing one type of scope 3 emission. The heatmap for the "Use of Sold Products" category, for instance, vividly shows that the highest reported emissions were in the Fossil Fuels industry, with Coal Mining being the leading sector. This pattern is logical since coal, the sold product, is converted into scope 3 emissions by consumers. These heatmaps not only highlight the significant contributors to emissions but also provide a visual tool for identifying trends and prioritizing areas for emissions reduction efforts.</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25</a:t>
            </a:fld>
            <a:endParaRPr lang="en-US"/>
          </a:p>
        </p:txBody>
      </p:sp>
    </p:spTree>
    <p:extLst>
      <p:ext uri="{BB962C8B-B14F-4D97-AF65-F5344CB8AC3E}">
        <p14:creationId xmlns:p14="http://schemas.microsoft.com/office/powerpoint/2010/main" val="7101312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dirty="0">
                <a:effectLst/>
                <a:latin typeface="Times New Roman" panose="02020603050405020304" pitchFamily="18" charset="0"/>
                <a:ea typeface="Times New Roman" panose="02020603050405020304" pitchFamily="18" charset="0"/>
              </a:rPr>
              <a:t>Now, onto the actual modeling phase of the project. Here, we present the results of modeling the 'Purchased Goods and Services' category of emissions data using a standard scaler for numerical processing and a RandomForestRegressor model.</a:t>
            </a:r>
          </a:p>
          <a:p>
            <a:pPr marL="0" marR="0"/>
            <a:r>
              <a:rPr lang="en-US" sz="1800" dirty="0">
                <a:effectLst/>
                <a:latin typeface="Times New Roman" panose="02020603050405020304" pitchFamily="18" charset="0"/>
                <a:ea typeface="Times New Roman" panose="02020603050405020304" pitchFamily="18" charset="0"/>
              </a:rPr>
              <a:t>A RandomForestRegressor model is a good starting choice as it combines multiple decision trees to reduce overfitting and increase predictive accuracy. It can also handle missing values and work effectively with both numerical and categorical data.</a:t>
            </a:r>
          </a:p>
          <a:p>
            <a:pPr marL="0" marR="0"/>
            <a:r>
              <a:rPr lang="en-US" sz="1800" dirty="0">
                <a:effectLst/>
                <a:latin typeface="Times New Roman" panose="02020603050405020304" pitchFamily="18" charset="0"/>
                <a:ea typeface="Times New Roman" panose="02020603050405020304" pitchFamily="18" charset="0"/>
              </a:rPr>
              <a:t>Additionally, the RandomForestRegressor estimates feature importance, as shown in the horizontal bar plots. According to the plot, the most important feature in this data is the Revenue column.</a:t>
            </a:r>
          </a:p>
          <a:p>
            <a:pPr marL="0" marR="0"/>
            <a:r>
              <a:rPr lang="en-US" sz="1800" dirty="0">
                <a:effectLst/>
                <a:latin typeface="Times New Roman" panose="02020603050405020304" pitchFamily="18" charset="0"/>
                <a:ea typeface="Times New Roman" panose="02020603050405020304" pitchFamily="18" charset="0"/>
              </a:rPr>
              <a:t>We can measure the accuracy of the model using MAE (Mean Absolute Error), MSE (Mean Squared Error), and RMSE (Root Mean Squared Error). In this case, MAE is likely the best measure of accuracy as it is most resistant to outliers. Moreover, MAE is expressed in the units of the target variable, which, in this case, is metric tons of CO2, making it easier to understand.  Here an MAE score of 1.657 million tons of CO2.</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26</a:t>
            </a:fld>
            <a:endParaRPr lang="en-US"/>
          </a:p>
        </p:txBody>
      </p:sp>
    </p:spTree>
    <p:extLst>
      <p:ext uri="{BB962C8B-B14F-4D97-AF65-F5344CB8AC3E}">
        <p14:creationId xmlns:p14="http://schemas.microsoft.com/office/powerpoint/2010/main" val="16279578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dirty="0">
                <a:effectLst/>
                <a:latin typeface="Times New Roman" panose="02020603050405020304" pitchFamily="18" charset="0"/>
                <a:ea typeface="Times New Roman" panose="02020603050405020304" pitchFamily="18" charset="0"/>
              </a:rPr>
              <a:t>Next, we apply the same RandomForestRegressor model but this time using a RobustScaler to assess whether it improves the model's accuracy. The RobustScaler is designed to scale the input to the model in a manner that makes it more resilient to outliers.</a:t>
            </a:r>
          </a:p>
          <a:p>
            <a:pPr marL="0" marR="0"/>
            <a:r>
              <a:rPr lang="en-US" sz="1800" dirty="0">
                <a:effectLst/>
                <a:latin typeface="Times New Roman" panose="02020603050405020304" pitchFamily="18" charset="0"/>
                <a:ea typeface="Times New Roman" panose="02020603050405020304" pitchFamily="18" charset="0"/>
              </a:rPr>
              <a:t>Interestingly, we observe a slight drop in the MAE score, indicating improved performance. However, upon reflection, the rigorous z-score filtering likely mitigated the impact of outliers, potentially rendering this type of scaling unnecessary. This insight suggests the importance of considering preprocessing steps in relation to the specific characteristics of the dataset and the applied model.</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27</a:t>
            </a:fld>
            <a:endParaRPr lang="en-US"/>
          </a:p>
        </p:txBody>
      </p:sp>
    </p:spTree>
    <p:extLst>
      <p:ext uri="{BB962C8B-B14F-4D97-AF65-F5344CB8AC3E}">
        <p14:creationId xmlns:p14="http://schemas.microsoft.com/office/powerpoint/2010/main" val="1298753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dirty="0">
                <a:effectLst/>
                <a:latin typeface="Times New Roman" panose="02020603050405020304" pitchFamily="18" charset="0"/>
                <a:ea typeface="Times New Roman" panose="02020603050405020304" pitchFamily="18" charset="0"/>
              </a:rPr>
              <a:t>Next, we apply the RobustScaler with the RandomForestRegressor again, but this time, we analyze the feature values for four different types of emissions data. Interestingly, the most important features vary across the different model predictions.</a:t>
            </a:r>
          </a:p>
          <a:p>
            <a:pPr marL="0" marR="0"/>
            <a:r>
              <a:rPr lang="en-US" sz="1800" dirty="0">
                <a:effectLst/>
                <a:latin typeface="Times New Roman" panose="02020603050405020304" pitchFamily="18" charset="0"/>
                <a:ea typeface="Times New Roman" panose="02020603050405020304" pitchFamily="18" charset="0"/>
              </a:rPr>
              <a:t>For these four types, the top influential features include Cash and Cash Equivalents, Total Liabilities, and Revenue. Notably, Revenue emerged as the most critical feature in 8 out of the 17 models. This variation highlights how different aspects of financial data can influence emissions predictions, providing valuable insights into the complex relationships between a company's financial health and its environmental impact.</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28</a:t>
            </a:fld>
            <a:endParaRPr lang="en-US"/>
          </a:p>
        </p:txBody>
      </p:sp>
    </p:spTree>
    <p:extLst>
      <p:ext uri="{BB962C8B-B14F-4D97-AF65-F5344CB8AC3E}">
        <p14:creationId xmlns:p14="http://schemas.microsoft.com/office/powerpoint/2010/main" val="37277109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dirty="0">
                <a:effectLst/>
                <a:latin typeface="Times New Roman" panose="02020603050405020304" pitchFamily="18" charset="0"/>
                <a:ea typeface="Times New Roman" panose="02020603050405020304" pitchFamily="18" charset="0"/>
              </a:rPr>
              <a:t>Another way to gauge model accuracy is through residual analysis. These residual plots correspond to the preceding bar plots. A model is considered a good fit if the residuals are randomly distributed. However, if patterns are observed in the residuals, it suggests that the model is not accurately capturing the relationship between the variables.</a:t>
            </a:r>
          </a:p>
          <a:p>
            <a:pPr marL="0" marR="0"/>
            <a:r>
              <a:rPr lang="en-US" sz="1800" dirty="0">
                <a:effectLst/>
                <a:latin typeface="Times New Roman" panose="02020603050405020304" pitchFamily="18" charset="0"/>
                <a:ea typeface="Times New Roman" panose="02020603050405020304" pitchFamily="18" charset="0"/>
              </a:rPr>
              <a:t>In this case, the linear pattern in the residual plots, especially at higher values, indicates that the model is not a good fit. This pattern suggests that the model may struggle to accurately predict the data at these higher ranges, highlighting areas for potential improvement in the modeling approach.</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29</a:t>
            </a:fld>
            <a:endParaRPr lang="en-US"/>
          </a:p>
        </p:txBody>
      </p:sp>
    </p:spTree>
    <p:extLst>
      <p:ext uri="{BB962C8B-B14F-4D97-AF65-F5344CB8AC3E}">
        <p14:creationId xmlns:p14="http://schemas.microsoft.com/office/powerpoint/2010/main" val="38801789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dirty="0">
                <a:effectLst/>
                <a:latin typeface="Times New Roman" panose="02020603050405020304" pitchFamily="18" charset="0"/>
                <a:ea typeface="Times New Roman" panose="02020603050405020304" pitchFamily="18" charset="0"/>
              </a:rPr>
              <a:t>One potential method to enhance model accuracy and prevent overfitting is by reducing the number of features, focusing only on the most influential ones. Below are the same four models, but this time only the top five most important features are considered.</a:t>
            </a:r>
          </a:p>
          <a:p>
            <a:pPr marL="0" marR="0"/>
            <a:r>
              <a:rPr lang="en-US" sz="1800" dirty="0">
                <a:effectLst/>
                <a:latin typeface="Times New Roman" panose="02020603050405020304" pitchFamily="18" charset="0"/>
                <a:ea typeface="Times New Roman" panose="02020603050405020304" pitchFamily="18" charset="0"/>
              </a:rPr>
              <a:t>Interestingly, while the MAE values have increased, indicating a drop in accuracy, using fewer features might lead to better performance on unseen data. This streamlined approach can help the model generalize more effectively, ultimately providing more reliable predictions when applied to new datasets.</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30</a:t>
            </a:fld>
            <a:endParaRPr lang="en-US"/>
          </a:p>
        </p:txBody>
      </p:sp>
    </p:spTree>
    <p:extLst>
      <p:ext uri="{BB962C8B-B14F-4D97-AF65-F5344CB8AC3E}">
        <p14:creationId xmlns:p14="http://schemas.microsoft.com/office/powerpoint/2010/main" val="11727258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Another potential improvement to the modeling technique is using K-Fold Cross-Validation. This method splits the data into k groups (here, k=5) and uses each group as a testing set while the remaining groups are used for training. By averaging the results from each fold, K-Fold Cross-Validation provides a more reliable estimate of the model's performance on unseen data. This approach prevents overfitting, promotes generalization, and ensures efficient use of data, making the model more robust to variations. Additionally, it aids in hyperparameter tuning and offers more accurate performance metrics. While it requires more processing time, the benefits of improved reliability and robustness often justify the extra computational cost.</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31</a:t>
            </a:fld>
            <a:endParaRPr lang="en-US"/>
          </a:p>
        </p:txBody>
      </p:sp>
    </p:spTree>
    <p:extLst>
      <p:ext uri="{BB962C8B-B14F-4D97-AF65-F5344CB8AC3E}">
        <p14:creationId xmlns:p14="http://schemas.microsoft.com/office/powerpoint/2010/main" val="1253324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Page 4 - Demystifying Scopes: Scope 1, 2, and 3 Explained</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Scope 1</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emissions refer to greenhouse gas emissions that are directly produced by a company through its own activities and from sources it controls. These emissions typically originate from on-site fuel combustion, such as natural gas burned in company-owned boilers, or the use of company-owned vehicles. Because they stem from operations that the company directly manages, Scope 1 emissions are generally the easiest to measure and track. For example, emissions from a manufacturing plant’s furnaces or a fleet of delivery trucks fall under Scope 1. Consequently, these emissions are often the most controllable for an organization, providing clear opportunities for reduction through efficiency improvements or the adoption of cleaner technologies.</a:t>
            </a:r>
          </a:p>
          <a:p>
            <a:pPr marL="0" marR="0"/>
            <a:r>
              <a:rPr lang="en-US" sz="1800" b="1" dirty="0">
                <a:effectLst/>
                <a:latin typeface="Times New Roman" panose="02020603050405020304" pitchFamily="18" charset="0"/>
                <a:ea typeface="Times New Roman" panose="02020603050405020304" pitchFamily="18" charset="0"/>
              </a:rPr>
              <a:t>Scope 2</a:t>
            </a:r>
            <a:r>
              <a:rPr lang="en-US" sz="1800" dirty="0">
                <a:effectLst/>
                <a:latin typeface="Times New Roman" panose="02020603050405020304" pitchFamily="18" charset="0"/>
                <a:ea typeface="Times New Roman" panose="02020603050405020304" pitchFamily="18" charset="0"/>
              </a:rPr>
              <a:t> emissions are indirect greenhouse gas emissions resulting from the consumption of purchased electricity, heat, or steam. Unlike Scope 1 emissions, these emissions are not directly produced by the organization itself but by the external facilities that generate the energy it uses.</a:t>
            </a:r>
          </a:p>
          <a:p>
            <a:pPr marL="0" marR="0"/>
            <a:r>
              <a:rPr lang="en-US" sz="1800" dirty="0">
                <a:effectLst/>
                <a:latin typeface="Times New Roman" panose="02020603050405020304" pitchFamily="18" charset="0"/>
                <a:ea typeface="Times New Roman" panose="02020603050405020304" pitchFamily="18" charset="0"/>
              </a:rPr>
              <a:t>For example, if a company purchases electricity from a local utility provider, the emissions produced by the power plant to generate that electricity are classified as Scope 2 emissions for the company. Similarly, if the company buys steam or heat for its operations, the emissions from the facility producing that steam or heat are included in its Scope 2 emissions.</a:t>
            </a:r>
          </a:p>
          <a:p>
            <a:pPr marL="0" marR="0"/>
            <a:r>
              <a:rPr lang="en-US" sz="1800" dirty="0">
                <a:effectLst/>
                <a:latin typeface="Times New Roman" panose="02020603050405020304" pitchFamily="18" charset="0"/>
                <a:ea typeface="Times New Roman" panose="02020603050405020304" pitchFamily="18" charset="0"/>
              </a:rPr>
              <a:t>To calculate Scope 2 emissions, organizations use emission factors that account for the energy source mix of the electricity they consume. This means considering the proportion of energy generated from fossil fuels (like coal, natural gas, and oil), renewable sources (like wind, solar, and hydro), and nuclear power. The more a company's energy supply relies on fossil fuels, the higher its Scope 2 emissions will be.</a:t>
            </a:r>
          </a:p>
          <a:p>
            <a:pPr marL="0" marR="0"/>
            <a:r>
              <a:rPr lang="en-US" sz="1800" dirty="0">
                <a:effectLst/>
                <a:latin typeface="Times New Roman" panose="02020603050405020304" pitchFamily="18" charset="0"/>
                <a:ea typeface="Times New Roman" panose="02020603050405020304" pitchFamily="18" charset="0"/>
              </a:rPr>
              <a:t>For instance, if a company sources its electricity from a grid that primarily uses coal-fired power plants, its Scope 2 emissions will be relatively high. Conversely, if the company switches to a supplier that provides electricity from renewable sources, such as wind or solar power, its Scope 2 emissions will significantly decrease.</a:t>
            </a:r>
          </a:p>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5</a:t>
            </a:fld>
            <a:endParaRPr lang="en-US"/>
          </a:p>
        </p:txBody>
      </p:sp>
    </p:spTree>
    <p:extLst>
      <p:ext uri="{BB962C8B-B14F-4D97-AF65-F5344CB8AC3E}">
        <p14:creationId xmlns:p14="http://schemas.microsoft.com/office/powerpoint/2010/main" val="4927591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31</a:t>
            </a:r>
          </a:p>
          <a:p>
            <a:pPr marL="0" marR="0"/>
            <a:r>
              <a:rPr lang="en-US" sz="1800" dirty="0">
                <a:effectLst/>
                <a:latin typeface="Times New Roman" panose="02020603050405020304" pitchFamily="18" charset="0"/>
                <a:ea typeface="Times New Roman" panose="02020603050405020304" pitchFamily="18" charset="0"/>
              </a:rPr>
              <a:t>The presentation has shown that models can be built using Scope 3 emissions and corporate financial data, but further improvements are necessary for more accurate future data modeling. Key areas for enhancement include:</a:t>
            </a:r>
          </a:p>
          <a:p>
            <a:pPr marL="342900" marR="0" lvl="0" indent="-342900">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rPr>
              <a:t>Improving Outlier Imputation</a:t>
            </a:r>
            <a:r>
              <a:rPr lang="en-US" sz="1800" dirty="0">
                <a:effectLst/>
                <a:latin typeface="Times New Roman" panose="02020603050405020304" pitchFamily="18" charset="0"/>
                <a:ea typeface="Times New Roman" panose="02020603050405020304" pitchFamily="18" charset="0"/>
              </a:rPr>
              <a:t>: Instead of dropping data points with extreme values, more sophisticated imputation methods could be employed. Techniques such as mean/mode substitution, regression imputation, or using algorithms like K-nearest neighbors can help retain valuable information while minimizing the impact of outliers on the model's performance.</a:t>
            </a:r>
          </a:p>
          <a:p>
            <a:pPr marL="342900" marR="0" lvl="0" indent="-342900">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rPr>
              <a:t>Feature Reduction</a:t>
            </a:r>
            <a:r>
              <a:rPr lang="en-US" sz="1800" dirty="0">
                <a:effectLst/>
                <a:latin typeface="Times New Roman" panose="02020603050405020304" pitchFamily="18" charset="0"/>
                <a:ea typeface="Times New Roman" panose="02020603050405020304" pitchFamily="18" charset="0"/>
              </a:rPr>
              <a:t>: Concentrating on the most influential factors can enhance model performance by reducing complexity and noise. Methods like recursive feature elimination, principal component analysis (PCA), or using model-based feature selection can help identify and retain the most significant variables, improving the model's predictive power and generalization to new data.</a:t>
            </a:r>
          </a:p>
          <a:p>
            <a:pPr marL="342900" marR="0" lvl="0" indent="-342900">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rPr>
              <a:t>Feature Engineering</a:t>
            </a:r>
            <a:r>
              <a:rPr lang="en-US" sz="1800" dirty="0">
                <a:effectLst/>
                <a:latin typeface="Times New Roman" panose="02020603050405020304" pitchFamily="18" charset="0"/>
                <a:ea typeface="Times New Roman" panose="02020603050405020304" pitchFamily="18" charset="0"/>
              </a:rPr>
              <a:t>: Creating new features from the existing data can reveal hidden patterns and improve model accuracy. Techniques such as polynomial features, interaction terms, and domain-specific transformations can provide more informative input to the model, capturing relationships that might be missed by the original features.</a:t>
            </a:r>
          </a:p>
          <a:p>
            <a:pPr marL="342900" marR="0" lvl="0" indent="-342900">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rPr>
              <a:t>Exploring Non-Linear Models</a:t>
            </a:r>
            <a:r>
              <a:rPr lang="en-US" sz="1800" dirty="0">
                <a:effectLst/>
                <a:latin typeface="Times New Roman" panose="02020603050405020304" pitchFamily="18" charset="0"/>
                <a:ea typeface="Times New Roman" panose="02020603050405020304" pitchFamily="18" charset="0"/>
              </a:rPr>
              <a:t>: Given the complexity of environmental and financial data, non-linear models like support vector machines (SVM), gradient boosting machines (GBM), or neural networks may provide better predictive performance. These models can capture intricate relationships between variables that linear models might miss, leading to more accurate and robust predictions.</a:t>
            </a:r>
          </a:p>
          <a:p>
            <a:pPr marL="0" marR="0"/>
            <a:r>
              <a:rPr lang="en-US" sz="1800" dirty="0">
                <a:effectLst/>
                <a:latin typeface="Times New Roman" panose="02020603050405020304" pitchFamily="18" charset="0"/>
                <a:ea typeface="Times New Roman" panose="02020603050405020304" pitchFamily="18" charset="0"/>
              </a:rPr>
              <a:t>By focusing on these areas, future models can be significantly improved, resulting in more reliable and accurate predictions for Scope 3 emissions and their relationship with corporate financial data.</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32</a:t>
            </a:fld>
            <a:endParaRPr lang="en-US"/>
          </a:p>
        </p:txBody>
      </p:sp>
    </p:spTree>
    <p:extLst>
      <p:ext uri="{BB962C8B-B14F-4D97-AF65-F5344CB8AC3E}">
        <p14:creationId xmlns:p14="http://schemas.microsoft.com/office/powerpoint/2010/main" val="852664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Page 5 - Scope 3 emissions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also known as value chain emissions, represent all indirect greenhouse gas (GHG) emissions that occur in a company’s value chain, excluding those covered in Scope 2 (purchased electricity, heat, and steam). Unlike Scope 1 emissions, which are direct emissions from owned or controlled sources, and Scope 2 emissions, which are indirect emissions from the generation of purchased energy, Scope 3 emissions encompass a broad array of activities outside the direct operational control of the company.</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CDP data, which we will delve into shortly, details 17 distinct categories of Scope 3 emissions. Each category represents a unique source of indirect greenhouse gas emissions within a company's value chain, encompassing everything from purchased goods and services to waste generated in operations and end-of-life treatment of sold products. These categories are meticulously calculated and reported separately to provide a comprehensive picture of a company's total carbon footprint. Understanding and managing these diverse sources of emissions is crucial for developing effective climate strategies and achieving meaningful reductions in overall greenhouse gas emissions.</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6</a:t>
            </a:fld>
            <a:endParaRPr lang="en-US"/>
          </a:p>
        </p:txBody>
      </p:sp>
    </p:spTree>
    <p:extLst>
      <p:ext uri="{BB962C8B-B14F-4D97-AF65-F5344CB8AC3E}">
        <p14:creationId xmlns:p14="http://schemas.microsoft.com/office/powerpoint/2010/main" val="15009024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6</a:t>
            </a:r>
          </a:p>
          <a:p>
            <a:pPr marL="0" marR="0">
              <a:lnSpc>
                <a:spcPct val="107000"/>
              </a:lnSpc>
              <a:spcBef>
                <a:spcPts val="0"/>
              </a:spcBef>
              <a:spcAft>
                <a:spcPts val="800"/>
              </a:spcAft>
            </a:pPr>
            <a:r>
              <a:rPr lang="en-US" sz="1800" kern="0" dirty="0">
                <a:effectLst/>
                <a:latin typeface="Symbol" panose="05050102010706020507" pitchFamily="18" charset="2"/>
                <a:ea typeface="Times New Roman" panose="02020603050405020304" pitchFamily="18" charset="0"/>
                <a:cs typeface="Times New Roman" panose="02020603050405020304" pitchFamily="18" charset="0"/>
              </a:rPr>
              <a:t>·</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Emissions from the Production of Raw Materials: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arise from activities such as mining, drilling, deforestation, and other extraction processes used to procure raw materials. They contribute significantly to a company's carbon footprint, as they often involve energy-intensive processes and often require heavy machinery powered by fossil fuels.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0" dirty="0">
                <a:effectLst/>
                <a:latin typeface="Symbol" panose="05050102010706020507" pitchFamily="18" charset="2"/>
                <a:ea typeface="Times New Roman" panose="02020603050405020304" pitchFamily="18" charset="0"/>
                <a:cs typeface="Times New Roman" panose="02020603050405020304" pitchFamily="18" charset="0"/>
              </a:rPr>
              <a:t>·</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Emissions from the Disposal of Products: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This category covers emissions generated during the disposal phase of a company's products, including those sent to landfills or incinerators. Landfills produce methane, a potent greenhouse gas, while incinerators release carbon dioxide and other pollutants.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0" dirty="0">
                <a:effectLst/>
                <a:latin typeface="Symbol" panose="05050102010706020507" pitchFamily="18" charset="2"/>
                <a:ea typeface="Times New Roman" panose="02020603050405020304" pitchFamily="18" charset="0"/>
                <a:cs typeface="Times New Roman" panose="02020603050405020304" pitchFamily="18" charset="0"/>
              </a:rPr>
              <a:t>·</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Emissions from the Transportation of Goods: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These emissions stem from the transportation of goods using trucks, trains, ships, and airplanes. The burning of fossil fuels in transportation contributes significantly to greenhouse gas emissions and air pollution.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7</a:t>
            </a:fld>
            <a:endParaRPr lang="en-US"/>
          </a:p>
        </p:txBody>
      </p:sp>
    </p:spTree>
    <p:extLst>
      <p:ext uri="{BB962C8B-B14F-4D97-AF65-F5344CB8AC3E}">
        <p14:creationId xmlns:p14="http://schemas.microsoft.com/office/powerpoint/2010/main" val="4842017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7</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Emissions from the use of sold products: This includes the emissions generated when a customer uses a company's product.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An example would be a company that manufactures airplanes. The emissions from the airplanes themselves wouldn't be part of the company's Scope 1 or 2 emissions (since they don't directly control the airplanes once sold). However, the fuel burned by the airplanes during flight would contribute to the company's Scope 3 emissions. This is because the airplane's use, a consequence of being sold, directly generates greenhouse gas emissions.</a:t>
            </a: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8</a:t>
            </a:fld>
            <a:endParaRPr lang="en-US"/>
          </a:p>
        </p:txBody>
      </p:sp>
    </p:spTree>
    <p:extLst>
      <p:ext uri="{BB962C8B-B14F-4D97-AF65-F5344CB8AC3E}">
        <p14:creationId xmlns:p14="http://schemas.microsoft.com/office/powerpoint/2010/main" val="204477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Page 8</a:t>
            </a:r>
          </a:p>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Scope 3 GHG Emissions: Measuring and Reporting Difficulties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kern="0" dirty="0">
                <a:effectLst/>
                <a:latin typeface="Symbol" panose="05050102010706020507" pitchFamily="18" charset="2"/>
                <a:ea typeface="Times New Roman" panose="02020603050405020304" pitchFamily="18" charset="0"/>
                <a:cs typeface="Times New Roman" panose="02020603050405020304" pitchFamily="18" charset="0"/>
              </a:rPr>
              <a:t>·</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Lack of Standardized Methodology:</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There’s No universally accepted methodology that exists for measuring Scope 3 emissions, and this leads to varied approaches and comparability challenges.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kern="0" dirty="0">
                <a:effectLst/>
                <a:latin typeface="Symbol" panose="05050102010706020507" pitchFamily="18" charset="2"/>
                <a:ea typeface="Times New Roman" panose="02020603050405020304" pitchFamily="18" charset="0"/>
                <a:cs typeface="Times New Roman" panose="02020603050405020304" pitchFamily="18" charset="0"/>
              </a:rPr>
              <a:t>·</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Data Availability and Quality:</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Reliable emission data throughout the supply chain is often scarce, hindering accurate measurement and reporting.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b="1" kern="0" dirty="0">
                <a:effectLst/>
                <a:latin typeface="Symbol" panose="05050102010706020507" pitchFamily="18" charset="2"/>
                <a:ea typeface="Times New Roman" panose="02020603050405020304" pitchFamily="18" charset="0"/>
                <a:cs typeface="Times New Roman" panose="02020603050405020304" pitchFamily="18" charset="0"/>
              </a:rPr>
              <a:t>·</a:t>
            </a: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  Complexity of Supply Chains:</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Modern supply chains are intricate and global, involving multiple tiers of suppliers and operations, complicating Scope 3 emissions tracking.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kern="0" dirty="0">
                <a:effectLst/>
                <a:latin typeface="Symbol" panose="05050102010706020507" pitchFamily="18" charset="2"/>
                <a:ea typeface="Times New Roman" panose="02020603050405020304" pitchFamily="18" charset="0"/>
                <a:cs typeface="Times New Roman" panose="02020603050405020304" pitchFamily="18" charset="0"/>
              </a:rPr>
              <a:t>·</a:t>
            </a: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  Resource Constraints:</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Small companies face challenges in allocating sufficient resources for comprehensive Scope 3 measurement, often due to limited budgets and personnel</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9</a:t>
            </a:fld>
            <a:endParaRPr lang="en-US"/>
          </a:p>
        </p:txBody>
      </p:sp>
    </p:spTree>
    <p:extLst>
      <p:ext uri="{BB962C8B-B14F-4D97-AF65-F5344CB8AC3E}">
        <p14:creationId xmlns:p14="http://schemas.microsoft.com/office/powerpoint/2010/main" val="7700350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Page 9</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One of the major sources of data for this project was the CDP datasheets encompassing the years 2013-2023 which provides comprehensive data on corporate environmental performance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0" dirty="0">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CDP was established as the ‘Carbon Disclosure Project’ in 2000, </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the CDP initially focused on urging companies to disclose their climate impacts, evolving into a broader initiative over time.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As a not-for-profit charity, CDP operates a global disclosure system. It enables investors, companies, cities, states, and regions to effectively manage and mitigate their environmental impacts through transparency and accountability measures.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10</a:t>
            </a:fld>
            <a:endParaRPr lang="en-US"/>
          </a:p>
        </p:txBody>
      </p:sp>
    </p:spTree>
    <p:extLst>
      <p:ext uri="{BB962C8B-B14F-4D97-AF65-F5344CB8AC3E}">
        <p14:creationId xmlns:p14="http://schemas.microsoft.com/office/powerpoint/2010/main" val="12084581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Page 10</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Even though the CDP dataset come neatly organized in separate Excel workbooks for each year they still require a great deal of data wrangling to extract the needed data.</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The goal was to merge all years of data together but different of data had different formats, there was not distinction between public and private companies, and there were many incorrect and null values.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058EA1B-E46E-4938-9F4C-B6DB79082E76}" type="slidenum">
              <a:rPr lang="en-US" smtClean="0"/>
              <a:t>11</a:t>
            </a:fld>
            <a:endParaRPr lang="en-US"/>
          </a:p>
        </p:txBody>
      </p:sp>
    </p:spTree>
    <p:extLst>
      <p:ext uri="{BB962C8B-B14F-4D97-AF65-F5344CB8AC3E}">
        <p14:creationId xmlns:p14="http://schemas.microsoft.com/office/powerpoint/2010/main" val="2205852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0D78C-A73F-66AC-416E-6077BDFEC52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DD6CA7-BE68-9EBE-164F-5AA0188DA6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D9E48B-DAE0-539E-80D7-57901DFA4566}"/>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5" name="Footer Placeholder 4">
            <a:extLst>
              <a:ext uri="{FF2B5EF4-FFF2-40B4-BE49-F238E27FC236}">
                <a16:creationId xmlns:a16="http://schemas.microsoft.com/office/drawing/2014/main" id="{D1D1624D-7944-1813-9EC3-DDB584185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544921-67F5-08BE-A818-2BA9D1530F7B}"/>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16788345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1356D-7DFD-D25A-C728-410301CB57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7CD7C1-4BF7-C34E-88E7-BE285616B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FC8E46-52D2-A70A-DB7C-8B855C489C7E}"/>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5" name="Footer Placeholder 4">
            <a:extLst>
              <a:ext uri="{FF2B5EF4-FFF2-40B4-BE49-F238E27FC236}">
                <a16:creationId xmlns:a16="http://schemas.microsoft.com/office/drawing/2014/main" id="{B4C855B1-D2D0-B1E1-33E6-07BBB0705E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9DC063-F100-9A4B-807F-E4CF46B48427}"/>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3316869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636439-6604-27BC-06E2-E33E5B1728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BA4F09-707D-32F8-CD25-84825B3BEE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5288FF-2A02-FAED-4B86-ABD8CFE71C1A}"/>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5" name="Footer Placeholder 4">
            <a:extLst>
              <a:ext uri="{FF2B5EF4-FFF2-40B4-BE49-F238E27FC236}">
                <a16:creationId xmlns:a16="http://schemas.microsoft.com/office/drawing/2014/main" id="{A21809ED-A7A7-2A63-4849-F7705EB3DD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BDC185-C20A-BDF3-E952-B223E0F9B9E4}"/>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1702062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9B842-B454-12CE-8339-BC2F853912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AB8702-6BF3-9C85-816A-7BBE32DAB33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C845A-D08D-29C4-15EE-5EC271E67F4B}"/>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5" name="Footer Placeholder 4">
            <a:extLst>
              <a:ext uri="{FF2B5EF4-FFF2-40B4-BE49-F238E27FC236}">
                <a16:creationId xmlns:a16="http://schemas.microsoft.com/office/drawing/2014/main" id="{7C8F6431-8486-B37B-5103-C6BA73593A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595DE2-7156-7688-993C-407ABA9E9012}"/>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574125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0B2A6-A65B-F20F-DD1D-A5B7B9B859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373A4E-3B94-7B66-1236-33DC72B5C24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E2618D-B526-2BB6-82F8-9F6355480227}"/>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5" name="Footer Placeholder 4">
            <a:extLst>
              <a:ext uri="{FF2B5EF4-FFF2-40B4-BE49-F238E27FC236}">
                <a16:creationId xmlns:a16="http://schemas.microsoft.com/office/drawing/2014/main" id="{F00B3705-EF5C-F99B-9893-C6CBC34EDA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42958F-DE4E-6724-7016-2EC894FEE95A}"/>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2187720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9CBBE-C118-53DC-D6A2-6F98B9F368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6C49E5-1ABF-4324-EE79-3DB41DCC4D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8B82D3-511B-F474-A67F-62C560EB59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D0EF414-6786-8DB0-5779-B61A466C889B}"/>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6" name="Footer Placeholder 5">
            <a:extLst>
              <a:ext uri="{FF2B5EF4-FFF2-40B4-BE49-F238E27FC236}">
                <a16:creationId xmlns:a16="http://schemas.microsoft.com/office/drawing/2014/main" id="{061E486D-939B-4C50-64AF-EB63882D20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1C6B13-E2E4-296D-C91E-9D5461FB3CD4}"/>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3276276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466E0-1356-55C0-22CB-0C5A84889DA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F4C0C89-64CE-3905-E3CD-7745E47959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74EA63-2FA3-E536-7A9C-E3B187D00F9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B6C64C-0A2B-4852-4110-BA2B8F5E48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3EEA0D-7E41-3083-44E5-324274CB26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2BD5CD0-44A0-3BC7-D31E-FA82DEE65DAC}"/>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8" name="Footer Placeholder 7">
            <a:extLst>
              <a:ext uri="{FF2B5EF4-FFF2-40B4-BE49-F238E27FC236}">
                <a16:creationId xmlns:a16="http://schemas.microsoft.com/office/drawing/2014/main" id="{853BA3AB-1E88-4932-6FB3-6D7EDCE451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FB5DD7-5B41-B36D-0787-060C9FD10D41}"/>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2973649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C4FBD-5739-4E0D-9B19-5E2AADD58A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95F714C-5D63-B90C-4731-CE84BB88C10C}"/>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4" name="Footer Placeholder 3">
            <a:extLst>
              <a:ext uri="{FF2B5EF4-FFF2-40B4-BE49-F238E27FC236}">
                <a16:creationId xmlns:a16="http://schemas.microsoft.com/office/drawing/2014/main" id="{E517FBED-D366-8A15-B896-A24FE90ABA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904113-A47F-E52B-A90B-1556148EC0E9}"/>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1895423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B0D460-80E2-109A-23E2-2B80F98B4695}"/>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3" name="Footer Placeholder 2">
            <a:extLst>
              <a:ext uri="{FF2B5EF4-FFF2-40B4-BE49-F238E27FC236}">
                <a16:creationId xmlns:a16="http://schemas.microsoft.com/office/drawing/2014/main" id="{02823580-E6F4-6F6D-91E3-1A5A20A966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68BA2C-2343-4784-CE07-1E19D3BC7D41}"/>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3232475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F6D86-D142-4029-12F8-B6E14F2DC5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F5858C0-7AE1-3C78-65A2-9524E4A1CF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1F00BCA-835E-C1D8-C2F0-ABA86525F2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4C083F-8357-5FAE-6F48-89F64E257D55}"/>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6" name="Footer Placeholder 5">
            <a:extLst>
              <a:ext uri="{FF2B5EF4-FFF2-40B4-BE49-F238E27FC236}">
                <a16:creationId xmlns:a16="http://schemas.microsoft.com/office/drawing/2014/main" id="{BAFDE2CA-961E-F60E-3203-0080E25AD9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0810DF-C14C-E054-695D-12BB1DF1EF21}"/>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1651175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0B11F-A392-D0F8-A038-103C92E810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7AEBA1-CB21-9B14-7BBE-2AA8FBC2A9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B02BFBD-AA5C-63E6-24DC-AE170A77A1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7D5463-6AF1-632B-3979-CD9E4B762425}"/>
              </a:ext>
            </a:extLst>
          </p:cNvPr>
          <p:cNvSpPr>
            <a:spLocks noGrp="1"/>
          </p:cNvSpPr>
          <p:nvPr>
            <p:ph type="dt" sz="half" idx="10"/>
          </p:nvPr>
        </p:nvSpPr>
        <p:spPr/>
        <p:txBody>
          <a:bodyPr/>
          <a:lstStyle/>
          <a:p>
            <a:fld id="{C1AC1669-23E0-44BD-A49A-778CD6F739A8}" type="datetimeFigureOut">
              <a:rPr lang="en-US" smtClean="0"/>
              <a:t>6/25/2024</a:t>
            </a:fld>
            <a:endParaRPr lang="en-US"/>
          </a:p>
        </p:txBody>
      </p:sp>
      <p:sp>
        <p:nvSpPr>
          <p:cNvPr id="6" name="Footer Placeholder 5">
            <a:extLst>
              <a:ext uri="{FF2B5EF4-FFF2-40B4-BE49-F238E27FC236}">
                <a16:creationId xmlns:a16="http://schemas.microsoft.com/office/drawing/2014/main" id="{46A498C5-18B0-ACFA-2C1C-A5940F0B68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0E4F06-0B36-B7C3-678F-4C43E01EBBD4}"/>
              </a:ext>
            </a:extLst>
          </p:cNvPr>
          <p:cNvSpPr>
            <a:spLocks noGrp="1"/>
          </p:cNvSpPr>
          <p:nvPr>
            <p:ph type="sldNum" sz="quarter" idx="12"/>
          </p:nvPr>
        </p:nvSpPr>
        <p:spPr/>
        <p:txBody>
          <a:bodyPr/>
          <a:lstStyle/>
          <a:p>
            <a:fld id="{34BB9573-3809-4E08-9F15-98C53C80EFCC}" type="slidenum">
              <a:rPr lang="en-US" smtClean="0"/>
              <a:t>‹#›</a:t>
            </a:fld>
            <a:endParaRPr lang="en-US"/>
          </a:p>
        </p:txBody>
      </p:sp>
    </p:spTree>
    <p:extLst>
      <p:ext uri="{BB962C8B-B14F-4D97-AF65-F5344CB8AC3E}">
        <p14:creationId xmlns:p14="http://schemas.microsoft.com/office/powerpoint/2010/main" val="7957881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E09FDC-0483-D138-FA8E-AC50DA8143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C63009-EAF9-11CB-0AFF-54F3D516D5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323B60-8C0E-BC71-4C6D-BB3262D148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1AC1669-23E0-44BD-A49A-778CD6F739A8}" type="datetimeFigureOut">
              <a:rPr lang="en-US" smtClean="0"/>
              <a:t>6/25/2024</a:t>
            </a:fld>
            <a:endParaRPr lang="en-US"/>
          </a:p>
        </p:txBody>
      </p:sp>
      <p:sp>
        <p:nvSpPr>
          <p:cNvPr id="5" name="Footer Placeholder 4">
            <a:extLst>
              <a:ext uri="{FF2B5EF4-FFF2-40B4-BE49-F238E27FC236}">
                <a16:creationId xmlns:a16="http://schemas.microsoft.com/office/drawing/2014/main" id="{39972425-DDFA-BCCE-793F-FFA8AB8522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1007146-66EE-2327-3753-2F95902E0A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4BB9573-3809-4E08-9F15-98C53C80EFCC}" type="slidenum">
              <a:rPr lang="en-US" smtClean="0"/>
              <a:t>‹#›</a:t>
            </a:fld>
            <a:endParaRPr lang="en-US"/>
          </a:p>
        </p:txBody>
      </p:sp>
    </p:spTree>
    <p:extLst>
      <p:ext uri="{BB962C8B-B14F-4D97-AF65-F5344CB8AC3E}">
        <p14:creationId xmlns:p14="http://schemas.microsoft.com/office/powerpoint/2010/main" val="24854564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8.png"/><Relationship Id="rId7" Type="http://schemas.openxmlformats.org/officeDocument/2006/relationships/diagramColors" Target="../diagrams/colors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20.png"/><Relationship Id="rId4" Type="http://schemas.openxmlformats.org/officeDocument/2006/relationships/diagramData" Target="../diagrams/data1.xml"/><Relationship Id="rId9"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hbr.org/2007/10/climate-business-_-business-climate"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hyperlink" Target="https://www.analyticsvidhya.com/blog/2022/02/k-fold-cross-validation-technique-and-its-essentials/" TargetMode="External"/><Relationship Id="rId4" Type="http://schemas.openxmlformats.org/officeDocument/2006/relationships/image" Target="../media/image4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mansfield.energy/2023/03/15/emissions-scope-123-what-is-it/"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mansfield.energy/2023/03/15/emissions-scope-123-what-is-it/"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ghgprotocol.org/sites/default/files/2022-12/Chapter1.pdf" TargetMode="Externa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2.deloitte.com/nl/nl/pages/sustainability/articles/challenges-and-solutions-scope-3-emissions.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Graph">
            <a:extLst>
              <a:ext uri="{FF2B5EF4-FFF2-40B4-BE49-F238E27FC236}">
                <a16:creationId xmlns:a16="http://schemas.microsoft.com/office/drawing/2014/main" id="{C36D94E5-D5B0-00FE-A89C-3EB82D556CF3}"/>
              </a:ext>
            </a:extLst>
          </p:cNvPr>
          <p:cNvPicPr>
            <a:picLocks noChangeAspect="1"/>
          </p:cNvPicPr>
          <p:nvPr/>
        </p:nvPicPr>
        <p:blipFill rotWithShape="1">
          <a:blip r:embed="rId2">
            <a:alphaModFix/>
          </a:blip>
          <a:srcRect t="3981" b="6019"/>
          <a:stretch/>
        </p:blipFill>
        <p:spPr>
          <a:xfrm>
            <a:off x="20" y="10"/>
            <a:ext cx="12191979" cy="6857990"/>
          </a:xfrm>
          <a:prstGeom prst="rect">
            <a:avLst/>
          </a:prstGeom>
        </p:spPr>
      </p:pic>
      <p:sp>
        <p:nvSpPr>
          <p:cNvPr id="16" name="Rectangle 15">
            <a:extLst>
              <a:ext uri="{FF2B5EF4-FFF2-40B4-BE49-F238E27FC236}">
                <a16:creationId xmlns:a16="http://schemas.microsoft.com/office/drawing/2014/main" id="{EB0222B5-B739-82A9-5CCC-C5585AE12A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44663" y="-4344657"/>
            <a:ext cx="3512260" cy="12201589"/>
          </a:xfrm>
          <a:prstGeom prst="rect">
            <a:avLst/>
          </a:prstGeom>
          <a:gradFill flip="none" rotWithShape="1">
            <a:gsLst>
              <a:gs pos="10000">
                <a:srgbClr val="000000">
                  <a:alpha val="0"/>
                </a:srgbClr>
              </a:gs>
              <a:gs pos="66000">
                <a:srgbClr val="000000">
                  <a:alpha val="46000"/>
                </a:srgbClr>
              </a:gs>
              <a:gs pos="100000">
                <a:srgbClr val="000000">
                  <a:alpha val="6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143104-7DF9-A2D4-F9D1-00FB53930D35}"/>
              </a:ext>
            </a:extLst>
          </p:cNvPr>
          <p:cNvSpPr>
            <a:spLocks noGrp="1"/>
          </p:cNvSpPr>
          <p:nvPr>
            <p:ph type="ctrTitle"/>
          </p:nvPr>
        </p:nvSpPr>
        <p:spPr>
          <a:xfrm>
            <a:off x="762000" y="1137434"/>
            <a:ext cx="7800660" cy="1520987"/>
          </a:xfrm>
        </p:spPr>
        <p:txBody>
          <a:bodyPr anchor="t">
            <a:noAutofit/>
          </a:bodyPr>
          <a:lstStyle/>
          <a:p>
            <a:pPr algn="l"/>
            <a:r>
              <a:rPr lang="en-US" sz="4000" b="1" kern="0" dirty="0">
                <a:solidFill>
                  <a:srgbClr val="FFFFFF"/>
                </a:solidFill>
                <a:effectLst/>
                <a:ea typeface="Times New Roman" panose="02020603050405020304" pitchFamily="18" charset="0"/>
                <a:cs typeface="Arial" panose="020B0604020202020204" pitchFamily="34" charset="0"/>
              </a:rPr>
              <a:t>Modeling Scope 3 Greenhouse Gas Emissions using Corporate Financial Data</a:t>
            </a:r>
            <a:endParaRPr lang="en-US" sz="4000" dirty="0">
              <a:solidFill>
                <a:srgbClr val="FFFFFF"/>
              </a:solidFill>
              <a:cs typeface="Arial" panose="020B0604020202020204" pitchFamily="34" charset="0"/>
            </a:endParaRPr>
          </a:p>
        </p:txBody>
      </p:sp>
      <p:sp>
        <p:nvSpPr>
          <p:cNvPr id="17" name="Rectangle 16">
            <a:extLst>
              <a:ext uri="{FF2B5EF4-FFF2-40B4-BE49-F238E27FC236}">
                <a16:creationId xmlns:a16="http://schemas.microsoft.com/office/drawing/2014/main" id="{5BE23E75-E7E9-4D9F-6D25-5512363F86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78570" y="-449383"/>
            <a:ext cx="2425271" cy="12201588"/>
          </a:xfrm>
          <a:prstGeom prst="rect">
            <a:avLst/>
          </a:prstGeom>
          <a:gradFill flip="none" rotWithShape="1">
            <a:gsLst>
              <a:gs pos="10000">
                <a:srgbClr val="000000">
                  <a:alpha val="0"/>
                </a:srgbClr>
              </a:gs>
              <a:gs pos="66000">
                <a:srgbClr val="000000">
                  <a:alpha val="35000"/>
                </a:srgbClr>
              </a:gs>
              <a:gs pos="100000">
                <a:srgbClr val="000000">
                  <a:alpha val="4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D4E3907-F7DD-98FD-7101-A5961BF05CED}"/>
              </a:ext>
            </a:extLst>
          </p:cNvPr>
          <p:cNvSpPr>
            <a:spLocks noGrp="1"/>
          </p:cNvSpPr>
          <p:nvPr>
            <p:ph type="subTitle" idx="1"/>
          </p:nvPr>
        </p:nvSpPr>
        <p:spPr>
          <a:xfrm>
            <a:off x="838200" y="4293441"/>
            <a:ext cx="6295332" cy="1588514"/>
          </a:xfrm>
        </p:spPr>
        <p:txBody>
          <a:bodyPr anchor="b">
            <a:normAutofit/>
          </a:bodyPr>
          <a:lstStyle/>
          <a:p>
            <a:pPr algn="l"/>
            <a:r>
              <a:rPr lang="en-US" sz="1800" b="1" dirty="0">
                <a:solidFill>
                  <a:srgbClr val="FFFFFF"/>
                </a:solidFill>
              </a:rPr>
              <a:t>MSDS692 Data Practicum I</a:t>
            </a:r>
          </a:p>
          <a:p>
            <a:pPr algn="l"/>
            <a:r>
              <a:rPr lang="en-US" sz="1800" b="1" dirty="0">
                <a:solidFill>
                  <a:srgbClr val="FFFFFF"/>
                </a:solidFill>
              </a:rPr>
              <a:t>Cliff Hunt</a:t>
            </a:r>
          </a:p>
        </p:txBody>
      </p:sp>
      <p:cxnSp>
        <p:nvCxnSpPr>
          <p:cNvPr id="18" name="Straight Connector 17">
            <a:extLst>
              <a:ext uri="{FF2B5EF4-FFF2-40B4-BE49-F238E27FC236}">
                <a16:creationId xmlns:a16="http://schemas.microsoft.com/office/drawing/2014/main" id="{61B115DB-65EB-3FC3-7284-CFDF4ADC60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5905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8CE3F-D367-C3AA-DF12-95FB2704CB3B}"/>
              </a:ext>
            </a:extLst>
          </p:cNvPr>
          <p:cNvSpPr>
            <a:spLocks noGrp="1"/>
          </p:cNvSpPr>
          <p:nvPr>
            <p:ph type="title"/>
          </p:nvPr>
        </p:nvSpPr>
        <p:spPr>
          <a:xfrm>
            <a:off x="7910283" y="741391"/>
            <a:ext cx="3397017" cy="1616203"/>
          </a:xfrm>
        </p:spPr>
        <p:txBody>
          <a:bodyPr vert="horz" lIns="91440" tIns="45720" rIns="91440" bIns="45720" rtlCol="0" anchor="b">
            <a:noAutofit/>
          </a:bodyPr>
          <a:lstStyle/>
          <a:p>
            <a:r>
              <a:rPr lang="en-US" sz="3200" b="1" dirty="0">
                <a:effectLst/>
              </a:rPr>
              <a:t>Data Source: CDP GHG Emissions Datasets 2013-2023 </a:t>
            </a:r>
            <a:endParaRPr lang="en-US" sz="3200" b="1" dirty="0"/>
          </a:p>
        </p:txBody>
      </p:sp>
      <p:pic>
        <p:nvPicPr>
          <p:cNvPr id="4" name="Content Placeholder 3">
            <a:extLst>
              <a:ext uri="{FF2B5EF4-FFF2-40B4-BE49-F238E27FC236}">
                <a16:creationId xmlns:a16="http://schemas.microsoft.com/office/drawing/2014/main" id="{DEE51584-82C0-18A8-D5F9-8816C1EC6FB1}"/>
              </a:ext>
            </a:extLst>
          </p:cNvPr>
          <p:cNvPicPr>
            <a:picLocks noChangeAspect="1"/>
          </p:cNvPicPr>
          <p:nvPr/>
        </p:nvPicPr>
        <p:blipFill rotWithShape="1">
          <a:blip r:embed="rId3"/>
          <a:srcRect l="12335" r="19063" b="1"/>
          <a:stretch/>
        </p:blipFill>
        <p:spPr>
          <a:xfrm>
            <a:off x="884697" y="1497612"/>
            <a:ext cx="5540622" cy="4361216"/>
          </a:xfrm>
          <a:prstGeom prst="rect">
            <a:avLst/>
          </a:prstGeom>
        </p:spPr>
      </p:pic>
      <p:grpSp>
        <p:nvGrpSpPr>
          <p:cNvPr id="21" name="Group 20">
            <a:extLst>
              <a:ext uri="{FF2B5EF4-FFF2-40B4-BE49-F238E27FC236}">
                <a16:creationId xmlns:a16="http://schemas.microsoft.com/office/drawing/2014/main" id="{BE589684-54CA-64D8-C963-5F19FF75BF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4697" y="5858828"/>
            <a:ext cx="6406903" cy="123363"/>
            <a:chOff x="7015162" y="5858828"/>
            <a:chExt cx="4300544" cy="123363"/>
          </a:xfrm>
        </p:grpSpPr>
        <p:sp>
          <p:nvSpPr>
            <p:cNvPr id="22" name="Rectangle 21">
              <a:extLst>
                <a:ext uri="{FF2B5EF4-FFF2-40B4-BE49-F238E27FC236}">
                  <a16:creationId xmlns:a16="http://schemas.microsoft.com/office/drawing/2014/main" id="{9B56B8E8-B789-DA4D-E4BE-03FA3165B3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255D907-377D-0DF9-B4A4-4B44C46FB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Content Placeholder 17">
            <a:extLst>
              <a:ext uri="{FF2B5EF4-FFF2-40B4-BE49-F238E27FC236}">
                <a16:creationId xmlns:a16="http://schemas.microsoft.com/office/drawing/2014/main" id="{B5A51DBB-E193-F183-FBE0-5FB007218837}"/>
              </a:ext>
            </a:extLst>
          </p:cNvPr>
          <p:cNvSpPr>
            <a:spLocks noGrp="1"/>
          </p:cNvSpPr>
          <p:nvPr>
            <p:ph idx="1"/>
          </p:nvPr>
        </p:nvSpPr>
        <p:spPr>
          <a:xfrm>
            <a:off x="7910284" y="2533476"/>
            <a:ext cx="3405415" cy="3447832"/>
          </a:xfrm>
        </p:spPr>
        <p:txBody>
          <a:bodyPr anchor="t">
            <a:normAutofit/>
          </a:bodyPr>
          <a:lstStyle/>
          <a:p>
            <a:pPr marL="0" marR="0">
              <a:lnSpc>
                <a:spcPct val="107000"/>
              </a:lnSpc>
              <a:spcBef>
                <a:spcPts val="0"/>
              </a:spcBef>
              <a:spcAft>
                <a:spcPts val="800"/>
              </a:spcAft>
            </a:pPr>
            <a:r>
              <a:rPr lang="en-US" sz="1800" kern="100" dirty="0">
                <a:latin typeface="+mj-lt"/>
                <a:ea typeface="Calibri" panose="020F0502020204030204" pitchFamily="34" charset="0"/>
                <a:cs typeface="Times New Roman" panose="02020603050405020304" pitchFamily="18" charset="0"/>
              </a:rPr>
              <a:t>The </a:t>
            </a:r>
            <a:r>
              <a:rPr lang="en-US" sz="1800" kern="100" dirty="0">
                <a:effectLst/>
                <a:latin typeface="+mj-lt"/>
                <a:ea typeface="Calibri" panose="020F0502020204030204" pitchFamily="34" charset="0"/>
                <a:cs typeface="Times New Roman" panose="02020603050405020304" pitchFamily="18" charset="0"/>
              </a:rPr>
              <a:t>CDP was established as the ‘Carbon Disclosure Project’ in 2000, asking companies to disclose their climate impact.</a:t>
            </a:r>
          </a:p>
          <a:p>
            <a:pPr marL="0" marR="0">
              <a:lnSpc>
                <a:spcPct val="107000"/>
              </a:lnSpc>
              <a:spcBef>
                <a:spcPts val="0"/>
              </a:spcBef>
              <a:spcAft>
                <a:spcPts val="800"/>
              </a:spcAft>
            </a:pPr>
            <a:r>
              <a:rPr lang="en-US" sz="1800" kern="100" dirty="0">
                <a:effectLst/>
                <a:latin typeface="+mj-lt"/>
                <a:ea typeface="Calibri" panose="020F0502020204030204" pitchFamily="34" charset="0"/>
                <a:cs typeface="Times New Roman" panose="02020603050405020304" pitchFamily="18" charset="0"/>
              </a:rPr>
              <a:t>CDP is a not-for-profit charity that runs the global disclosure system for investors, companies, cities, states and regions to manage their environmental impacts.</a:t>
            </a:r>
          </a:p>
          <a:p>
            <a:endParaRPr lang="en-US" sz="1400" b="0" i="0" dirty="0">
              <a:solidFill>
                <a:srgbClr val="485464"/>
              </a:solidFill>
              <a:effectLst/>
              <a:highlight>
                <a:srgbClr val="F5F7F8"/>
              </a:highlight>
              <a:latin typeface="roboto-regular"/>
            </a:endParaRPr>
          </a:p>
        </p:txBody>
      </p:sp>
      <p:sp>
        <p:nvSpPr>
          <p:cNvPr id="6" name="TextBox 5">
            <a:extLst>
              <a:ext uri="{FF2B5EF4-FFF2-40B4-BE49-F238E27FC236}">
                <a16:creationId xmlns:a16="http://schemas.microsoft.com/office/drawing/2014/main" id="{D1B93095-321F-688B-E764-8C6BB2CC7E45}"/>
              </a:ext>
            </a:extLst>
          </p:cNvPr>
          <p:cNvSpPr txBox="1"/>
          <p:nvPr/>
        </p:nvSpPr>
        <p:spPr>
          <a:xfrm>
            <a:off x="7910283" y="5782009"/>
            <a:ext cx="2731770" cy="276999"/>
          </a:xfrm>
          <a:prstGeom prst="rect">
            <a:avLst/>
          </a:prstGeom>
          <a:noFill/>
        </p:spPr>
        <p:txBody>
          <a:bodyPr wrap="square">
            <a:spAutoFit/>
          </a:bodyPr>
          <a:lstStyle/>
          <a:p>
            <a:r>
              <a:rPr lang="en-US" sz="1200" dirty="0"/>
              <a:t>https://www.cdp.net/en/info/about-us</a:t>
            </a:r>
          </a:p>
        </p:txBody>
      </p:sp>
      <p:sp>
        <p:nvSpPr>
          <p:cNvPr id="3" name="TextBox 2">
            <a:extLst>
              <a:ext uri="{FF2B5EF4-FFF2-40B4-BE49-F238E27FC236}">
                <a16:creationId xmlns:a16="http://schemas.microsoft.com/office/drawing/2014/main" id="{B3FA50FB-D27F-82A8-0BB8-396901D48868}"/>
              </a:ext>
            </a:extLst>
          </p:cNvPr>
          <p:cNvSpPr txBox="1"/>
          <p:nvPr/>
        </p:nvSpPr>
        <p:spPr>
          <a:xfrm>
            <a:off x="11658600" y="6410671"/>
            <a:ext cx="424456" cy="369332"/>
          </a:xfrm>
          <a:prstGeom prst="rect">
            <a:avLst/>
          </a:prstGeom>
          <a:noFill/>
        </p:spPr>
        <p:txBody>
          <a:bodyPr wrap="square" rtlCol="0">
            <a:spAutoFit/>
          </a:bodyPr>
          <a:lstStyle/>
          <a:p>
            <a:fld id="{73EE756E-0851-4834-B135-A4DFF166D129}" type="slidenum">
              <a:rPr lang="en-US" smtClean="0"/>
              <a:t>10</a:t>
            </a:fld>
            <a:endParaRPr lang="en-US" dirty="0"/>
          </a:p>
        </p:txBody>
      </p:sp>
    </p:spTree>
    <p:extLst>
      <p:ext uri="{BB962C8B-B14F-4D97-AF65-F5344CB8AC3E}">
        <p14:creationId xmlns:p14="http://schemas.microsoft.com/office/powerpoint/2010/main" val="23659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2F3E8C-7328-9845-76EF-0B4130B06699}"/>
              </a:ext>
            </a:extLst>
          </p:cNvPr>
          <p:cNvSpPr>
            <a:spLocks noGrp="1"/>
          </p:cNvSpPr>
          <p:nvPr>
            <p:ph type="title"/>
          </p:nvPr>
        </p:nvSpPr>
        <p:spPr>
          <a:xfrm>
            <a:off x="411480" y="987552"/>
            <a:ext cx="4485861" cy="1088136"/>
          </a:xfrm>
        </p:spPr>
        <p:txBody>
          <a:bodyPr anchor="b">
            <a:normAutofit/>
          </a:bodyPr>
          <a:lstStyle/>
          <a:p>
            <a:r>
              <a:rPr lang="en-US" sz="4000" b="1" dirty="0"/>
              <a:t>CDP Dataset Issues</a:t>
            </a:r>
          </a:p>
        </p:txBody>
      </p:sp>
      <p:sp>
        <p:nvSpPr>
          <p:cNvPr id="19" name="Rectangle 18">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5025BD7F-9287-6DE1-5207-2D77B03F0A0B}"/>
              </a:ext>
            </a:extLst>
          </p:cNvPr>
          <p:cNvSpPr>
            <a:spLocks noGrp="1"/>
          </p:cNvSpPr>
          <p:nvPr>
            <p:ph idx="1"/>
          </p:nvPr>
        </p:nvSpPr>
        <p:spPr>
          <a:xfrm>
            <a:off x="411479" y="2688336"/>
            <a:ext cx="4498848" cy="3584448"/>
          </a:xfrm>
        </p:spPr>
        <p:txBody>
          <a:bodyPr anchor="t">
            <a:normAutofit lnSpcReduction="10000"/>
          </a:bodyPr>
          <a:lstStyle/>
          <a:p>
            <a:r>
              <a:rPr lang="en-US" sz="1800" dirty="0"/>
              <a:t>The goal was to merge all years of data together</a:t>
            </a:r>
          </a:p>
          <a:p>
            <a:r>
              <a:rPr lang="en-US" sz="1800" dirty="0"/>
              <a:t>Data had different formats in different years</a:t>
            </a:r>
          </a:p>
          <a:p>
            <a:r>
              <a:rPr lang="en-US" sz="1800" dirty="0"/>
              <a:t>No distinction between public and private companies</a:t>
            </a:r>
          </a:p>
          <a:p>
            <a:r>
              <a:rPr lang="en-US" sz="1800" dirty="0"/>
              <a:t>Stock tickers for foreign exchanges not standardized</a:t>
            </a:r>
          </a:p>
          <a:p>
            <a:r>
              <a:rPr lang="en-US" sz="1800" dirty="0"/>
              <a:t>17 different types of Scope 3 emissions</a:t>
            </a:r>
          </a:p>
          <a:p>
            <a:r>
              <a:rPr lang="en-US" sz="1800" dirty="0"/>
              <a:t>Null values and incorrect values (outliers)</a:t>
            </a:r>
          </a:p>
          <a:p>
            <a:r>
              <a:rPr lang="en-US" sz="1800" dirty="0"/>
              <a:t>Third Party Validation data formatted differently</a:t>
            </a:r>
          </a:p>
          <a:p>
            <a:endParaRPr lang="en-US" sz="1800" dirty="0"/>
          </a:p>
        </p:txBody>
      </p:sp>
      <p:pic>
        <p:nvPicPr>
          <p:cNvPr id="13" name="Picture 12" descr="A digital stock market graph">
            <a:extLst>
              <a:ext uri="{FF2B5EF4-FFF2-40B4-BE49-F238E27FC236}">
                <a16:creationId xmlns:a16="http://schemas.microsoft.com/office/drawing/2014/main" id="{A4212A5D-9744-D522-5D9D-5C5AB1EB69D1}"/>
              </a:ext>
            </a:extLst>
          </p:cNvPr>
          <p:cNvPicPr>
            <a:picLocks noChangeAspect="1"/>
          </p:cNvPicPr>
          <p:nvPr/>
        </p:nvPicPr>
        <p:blipFill rotWithShape="1">
          <a:blip r:embed="rId3"/>
          <a:srcRect l="31007" r="735" b="-1"/>
          <a:stretch/>
        </p:blipFill>
        <p:spPr>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effectLst>
            <a:outerShdw blurRad="50800" dist="38100" dir="10800000" algn="r" rotWithShape="0">
              <a:schemeClr val="bg1">
                <a:lumMod val="85000"/>
                <a:alpha val="30000"/>
              </a:schemeClr>
            </a:outerShdw>
          </a:effectLst>
        </p:spPr>
      </p:pic>
      <p:sp>
        <p:nvSpPr>
          <p:cNvPr id="4" name="TextBox 3">
            <a:extLst>
              <a:ext uri="{FF2B5EF4-FFF2-40B4-BE49-F238E27FC236}">
                <a16:creationId xmlns:a16="http://schemas.microsoft.com/office/drawing/2014/main" id="{8B4E0637-F6EA-97FA-3219-1F749A6A970E}"/>
              </a:ext>
            </a:extLst>
          </p:cNvPr>
          <p:cNvSpPr txBox="1"/>
          <p:nvPr/>
        </p:nvSpPr>
        <p:spPr>
          <a:xfrm>
            <a:off x="215624" y="6456394"/>
            <a:ext cx="643912" cy="369332"/>
          </a:xfrm>
          <a:prstGeom prst="rect">
            <a:avLst/>
          </a:prstGeom>
          <a:noFill/>
        </p:spPr>
        <p:txBody>
          <a:bodyPr wrap="square" rtlCol="0">
            <a:spAutoFit/>
          </a:bodyPr>
          <a:lstStyle/>
          <a:p>
            <a:fld id="{73EE756E-0851-4834-B135-A4DFF166D129}" type="slidenum">
              <a:rPr lang="en-US" smtClean="0"/>
              <a:t>11</a:t>
            </a:fld>
            <a:endParaRPr lang="en-US" dirty="0"/>
          </a:p>
        </p:txBody>
      </p:sp>
    </p:spTree>
    <p:extLst>
      <p:ext uri="{BB962C8B-B14F-4D97-AF65-F5344CB8AC3E}">
        <p14:creationId xmlns:p14="http://schemas.microsoft.com/office/powerpoint/2010/main" val="2973739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2D4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2E74930C-5CA6-A2B2-B6BD-7E4584820558}"/>
              </a:ext>
            </a:extLst>
          </p:cNvPr>
          <p:cNvPicPr>
            <a:picLocks noGrp="1" noChangeAspect="1"/>
          </p:cNvPicPr>
          <p:nvPr>
            <p:ph idx="1"/>
          </p:nvPr>
        </p:nvPicPr>
        <p:blipFill>
          <a:blip r:embed="rId3"/>
          <a:stretch>
            <a:fillRect/>
          </a:stretch>
        </p:blipFill>
        <p:spPr>
          <a:xfrm>
            <a:off x="2432137" y="3094538"/>
            <a:ext cx="4774840" cy="3378199"/>
          </a:xfrm>
          <a:prstGeom prst="rect">
            <a:avLst/>
          </a:prstGeom>
        </p:spPr>
      </p:pic>
      <p:pic>
        <p:nvPicPr>
          <p:cNvPr id="5" name="Picture 4">
            <a:extLst>
              <a:ext uri="{FF2B5EF4-FFF2-40B4-BE49-F238E27FC236}">
                <a16:creationId xmlns:a16="http://schemas.microsoft.com/office/drawing/2014/main" id="{16CA943E-791F-6B5E-4EC5-F73E31AE4C2D}"/>
              </a:ext>
            </a:extLst>
          </p:cNvPr>
          <p:cNvPicPr>
            <a:picLocks noChangeAspect="1"/>
          </p:cNvPicPr>
          <p:nvPr/>
        </p:nvPicPr>
        <p:blipFill>
          <a:blip r:embed="rId4"/>
          <a:stretch>
            <a:fillRect/>
          </a:stretch>
        </p:blipFill>
        <p:spPr>
          <a:xfrm>
            <a:off x="6653941" y="214811"/>
            <a:ext cx="5148822" cy="3719104"/>
          </a:xfrm>
          <a:prstGeom prst="rect">
            <a:avLst/>
          </a:prstGeom>
        </p:spPr>
      </p:pic>
      <p:sp>
        <p:nvSpPr>
          <p:cNvPr id="7" name="Rectangle 6">
            <a:extLst>
              <a:ext uri="{FF2B5EF4-FFF2-40B4-BE49-F238E27FC236}">
                <a16:creationId xmlns:a16="http://schemas.microsoft.com/office/drawing/2014/main" id="{92F3809A-BF30-394D-50BC-A1FE737B232D}"/>
              </a:ext>
            </a:extLst>
          </p:cNvPr>
          <p:cNvSpPr/>
          <p:nvPr/>
        </p:nvSpPr>
        <p:spPr>
          <a:xfrm>
            <a:off x="1526785" y="2450592"/>
            <a:ext cx="4105072" cy="6044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kern="1200" dirty="0">
                <a:solidFill>
                  <a:srgbClr val="FFFFFF"/>
                </a:solidFill>
                <a:effectLst/>
                <a:latin typeface="+mj-lt"/>
                <a:ea typeface="+mj-ea"/>
                <a:cs typeface="+mj-cs"/>
              </a:rPr>
              <a:t>Potential benefits: Enabling cost-effective Scope 3 estimation</a:t>
            </a:r>
            <a:endParaRPr lang="en-US" b="1" dirty="0"/>
          </a:p>
        </p:txBody>
      </p:sp>
      <p:sp>
        <p:nvSpPr>
          <p:cNvPr id="13" name="Rectangle 12">
            <a:extLst>
              <a:ext uri="{FF2B5EF4-FFF2-40B4-BE49-F238E27FC236}">
                <a16:creationId xmlns:a16="http://schemas.microsoft.com/office/drawing/2014/main" id="{4A23CE2B-370A-741F-46CA-3741FEAE8266}"/>
              </a:ext>
            </a:extLst>
          </p:cNvPr>
          <p:cNvSpPr/>
          <p:nvPr/>
        </p:nvSpPr>
        <p:spPr>
          <a:xfrm>
            <a:off x="891963" y="1636776"/>
            <a:ext cx="5148822" cy="69971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kern="1200" dirty="0">
                <a:solidFill>
                  <a:srgbClr val="FFFFFF"/>
                </a:solidFill>
                <a:effectLst/>
                <a:latin typeface="+mj-lt"/>
                <a:ea typeface="+mj-ea"/>
                <a:cs typeface="+mj-cs"/>
              </a:rPr>
              <a:t>Rationale: Financial data reflects a company’s activities and could reflect their carbon footprint.</a:t>
            </a:r>
            <a:endParaRPr lang="en-US" b="1" dirty="0"/>
          </a:p>
        </p:txBody>
      </p:sp>
      <p:sp>
        <p:nvSpPr>
          <p:cNvPr id="16" name="Rectangle 15">
            <a:extLst>
              <a:ext uri="{FF2B5EF4-FFF2-40B4-BE49-F238E27FC236}">
                <a16:creationId xmlns:a16="http://schemas.microsoft.com/office/drawing/2014/main" id="{B8E24976-D3E6-8918-891C-BF7616BD3C9A}"/>
              </a:ext>
            </a:extLst>
          </p:cNvPr>
          <p:cNvSpPr/>
          <p:nvPr/>
        </p:nvSpPr>
        <p:spPr>
          <a:xfrm>
            <a:off x="270326" y="385264"/>
            <a:ext cx="5148822" cy="113740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kern="0" dirty="0">
                <a:effectLst/>
                <a:latin typeface="+mj-lt"/>
                <a:ea typeface="Times New Roman" panose="02020603050405020304" pitchFamily="18" charset="0"/>
              </a:rPr>
              <a:t>A novel approach: Using corporate financial statements as a proxy.</a:t>
            </a:r>
            <a:endParaRPr lang="en-US" sz="2400" b="1" dirty="0">
              <a:latin typeface="+mj-lt"/>
            </a:endParaRPr>
          </a:p>
        </p:txBody>
      </p:sp>
      <p:sp>
        <p:nvSpPr>
          <p:cNvPr id="2" name="TextBox 1">
            <a:extLst>
              <a:ext uri="{FF2B5EF4-FFF2-40B4-BE49-F238E27FC236}">
                <a16:creationId xmlns:a16="http://schemas.microsoft.com/office/drawing/2014/main" id="{5B9AC33F-93F7-DBAE-DD88-BF278C032C40}"/>
              </a:ext>
            </a:extLst>
          </p:cNvPr>
          <p:cNvSpPr txBox="1"/>
          <p:nvPr/>
        </p:nvSpPr>
        <p:spPr>
          <a:xfrm>
            <a:off x="11548088" y="6505741"/>
            <a:ext cx="643912" cy="369332"/>
          </a:xfrm>
          <a:prstGeom prst="rect">
            <a:avLst/>
          </a:prstGeom>
          <a:noFill/>
        </p:spPr>
        <p:txBody>
          <a:bodyPr wrap="square" rtlCol="0">
            <a:spAutoFit/>
          </a:bodyPr>
          <a:lstStyle/>
          <a:p>
            <a:fld id="{73EE756E-0851-4834-B135-A4DFF166D129}" type="slidenum">
              <a:rPr lang="en-US" smtClean="0"/>
              <a:t>12</a:t>
            </a:fld>
            <a:endParaRPr lang="en-US" dirty="0"/>
          </a:p>
        </p:txBody>
      </p:sp>
    </p:spTree>
    <p:extLst>
      <p:ext uri="{BB962C8B-B14F-4D97-AF65-F5344CB8AC3E}">
        <p14:creationId xmlns:p14="http://schemas.microsoft.com/office/powerpoint/2010/main" val="23620698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35E88A-099B-40A8-5DFA-A1A0DAE91DA0}"/>
              </a:ext>
            </a:extLst>
          </p:cNvPr>
          <p:cNvSpPr/>
          <p:nvPr/>
        </p:nvSpPr>
        <p:spPr>
          <a:xfrm>
            <a:off x="992221" y="735666"/>
            <a:ext cx="9395363" cy="1175430"/>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2800" b="1" dirty="0"/>
              <a:t>CDP Datasets</a:t>
            </a:r>
          </a:p>
          <a:p>
            <a:pPr algn="ctr"/>
            <a:r>
              <a:rPr lang="en-US" sz="2800" b="1" dirty="0"/>
              <a:t>2013-2023</a:t>
            </a:r>
          </a:p>
        </p:txBody>
      </p:sp>
      <p:sp>
        <p:nvSpPr>
          <p:cNvPr id="3" name="Rectangle 2">
            <a:extLst>
              <a:ext uri="{FF2B5EF4-FFF2-40B4-BE49-F238E27FC236}">
                <a16:creationId xmlns:a16="http://schemas.microsoft.com/office/drawing/2014/main" id="{A6482B71-B69D-144D-A15A-71B8499904A6}"/>
              </a:ext>
            </a:extLst>
          </p:cNvPr>
          <p:cNvSpPr/>
          <p:nvPr/>
        </p:nvSpPr>
        <p:spPr>
          <a:xfrm>
            <a:off x="320040" y="3218688"/>
            <a:ext cx="1207008" cy="1033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Stock Ticker List</a:t>
            </a:r>
            <a:endParaRPr lang="en-US" dirty="0"/>
          </a:p>
        </p:txBody>
      </p:sp>
      <p:sp>
        <p:nvSpPr>
          <p:cNvPr id="4" name="Arrow: Down 3">
            <a:extLst>
              <a:ext uri="{FF2B5EF4-FFF2-40B4-BE49-F238E27FC236}">
                <a16:creationId xmlns:a16="http://schemas.microsoft.com/office/drawing/2014/main" id="{445799B6-03C1-CC70-CE3A-4AD9CABFCD7E}"/>
              </a:ext>
            </a:extLst>
          </p:cNvPr>
          <p:cNvSpPr/>
          <p:nvPr/>
        </p:nvSpPr>
        <p:spPr>
          <a:xfrm>
            <a:off x="1234440" y="1911096"/>
            <a:ext cx="82296" cy="130759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F913897-2451-5AF5-2DD1-F687502A5226}"/>
              </a:ext>
            </a:extLst>
          </p:cNvPr>
          <p:cNvSpPr/>
          <p:nvPr/>
        </p:nvSpPr>
        <p:spPr>
          <a:xfrm>
            <a:off x="320040" y="2173576"/>
            <a:ext cx="1963733" cy="73209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200" dirty="0"/>
              <a:t>Format all  tickers/exchanges</a:t>
            </a:r>
          </a:p>
        </p:txBody>
      </p:sp>
      <p:pic>
        <p:nvPicPr>
          <p:cNvPr id="8" name="Picture 7">
            <a:extLst>
              <a:ext uri="{FF2B5EF4-FFF2-40B4-BE49-F238E27FC236}">
                <a16:creationId xmlns:a16="http://schemas.microsoft.com/office/drawing/2014/main" id="{80807C1D-D36C-F013-70A0-32080CEC2E26}"/>
              </a:ext>
            </a:extLst>
          </p:cNvPr>
          <p:cNvPicPr>
            <a:picLocks noChangeAspect="1"/>
          </p:cNvPicPr>
          <p:nvPr/>
        </p:nvPicPr>
        <p:blipFill>
          <a:blip r:embed="rId3"/>
          <a:stretch>
            <a:fillRect/>
          </a:stretch>
        </p:blipFill>
        <p:spPr>
          <a:xfrm>
            <a:off x="4078224" y="3429000"/>
            <a:ext cx="3732152" cy="2443170"/>
          </a:xfrm>
          <a:prstGeom prst="rect">
            <a:avLst/>
          </a:prstGeom>
        </p:spPr>
      </p:pic>
      <p:sp>
        <p:nvSpPr>
          <p:cNvPr id="9" name="Oval 8">
            <a:extLst>
              <a:ext uri="{FF2B5EF4-FFF2-40B4-BE49-F238E27FC236}">
                <a16:creationId xmlns:a16="http://schemas.microsoft.com/office/drawing/2014/main" id="{B74A15D0-8F87-AB74-0EB9-C417B125F1AC}"/>
              </a:ext>
            </a:extLst>
          </p:cNvPr>
          <p:cNvSpPr/>
          <p:nvPr/>
        </p:nvSpPr>
        <p:spPr>
          <a:xfrm>
            <a:off x="2194560" y="3109534"/>
            <a:ext cx="1143000" cy="2762636"/>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200"/>
              <a:t>API to retrieve 10 years of income and financial statements</a:t>
            </a:r>
            <a:endParaRPr lang="en-US" sz="1200" dirty="0"/>
          </a:p>
        </p:txBody>
      </p:sp>
      <p:sp>
        <p:nvSpPr>
          <p:cNvPr id="12" name="Arrow: Down 11">
            <a:extLst>
              <a:ext uri="{FF2B5EF4-FFF2-40B4-BE49-F238E27FC236}">
                <a16:creationId xmlns:a16="http://schemas.microsoft.com/office/drawing/2014/main" id="{0BABDF1B-7963-1AF5-9AA2-9E017E3C7FAE}"/>
              </a:ext>
            </a:extLst>
          </p:cNvPr>
          <p:cNvSpPr/>
          <p:nvPr/>
        </p:nvSpPr>
        <p:spPr>
          <a:xfrm rot="16200000">
            <a:off x="1762508" y="3591305"/>
            <a:ext cx="233172" cy="70408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82D51094-E2FF-712A-9C90-6D1446C69D68}"/>
              </a:ext>
            </a:extLst>
          </p:cNvPr>
          <p:cNvSpPr/>
          <p:nvPr/>
        </p:nvSpPr>
        <p:spPr>
          <a:xfrm rot="16200000">
            <a:off x="3591306" y="3970782"/>
            <a:ext cx="233172" cy="70408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6957BA08-24F8-EE2F-FBD5-F312984DD837}"/>
              </a:ext>
            </a:extLst>
          </p:cNvPr>
          <p:cNvSpPr txBox="1"/>
          <p:nvPr/>
        </p:nvSpPr>
        <p:spPr>
          <a:xfrm>
            <a:off x="3758185" y="3119252"/>
            <a:ext cx="6094476" cy="369332"/>
          </a:xfrm>
          <a:prstGeom prst="rect">
            <a:avLst/>
          </a:prstGeom>
          <a:noFill/>
        </p:spPr>
        <p:txBody>
          <a:bodyPr wrap="square">
            <a:spAutoFit/>
          </a:bodyPr>
          <a:lstStyle/>
          <a:p>
            <a:r>
              <a:rPr lang="en-US"/>
              <a:t>https://site.financialmodelingprep.com/</a:t>
            </a:r>
            <a:endParaRPr lang="en-US" dirty="0"/>
          </a:p>
        </p:txBody>
      </p:sp>
      <p:sp>
        <p:nvSpPr>
          <p:cNvPr id="19" name="Arrow: Down 18">
            <a:extLst>
              <a:ext uri="{FF2B5EF4-FFF2-40B4-BE49-F238E27FC236}">
                <a16:creationId xmlns:a16="http://schemas.microsoft.com/office/drawing/2014/main" id="{5DDB3B59-563F-03B1-6112-7EB21942B709}"/>
              </a:ext>
            </a:extLst>
          </p:cNvPr>
          <p:cNvSpPr/>
          <p:nvPr/>
        </p:nvSpPr>
        <p:spPr>
          <a:xfrm>
            <a:off x="8489168" y="1880177"/>
            <a:ext cx="133928" cy="136347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1350F64-281F-9BD1-6808-0D0E249660F1}"/>
              </a:ext>
            </a:extLst>
          </p:cNvPr>
          <p:cNvSpPr/>
          <p:nvPr/>
        </p:nvSpPr>
        <p:spPr>
          <a:xfrm>
            <a:off x="7150425" y="2073278"/>
            <a:ext cx="1963733" cy="66341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400" dirty="0"/>
              <a:t>Pull all Scope 3 data</a:t>
            </a:r>
          </a:p>
        </p:txBody>
      </p:sp>
      <p:sp>
        <p:nvSpPr>
          <p:cNvPr id="20" name="Arrow: Down 19">
            <a:extLst>
              <a:ext uri="{FF2B5EF4-FFF2-40B4-BE49-F238E27FC236}">
                <a16:creationId xmlns:a16="http://schemas.microsoft.com/office/drawing/2014/main" id="{31626CDA-D315-A78A-90CC-211A686C41DE}"/>
              </a:ext>
            </a:extLst>
          </p:cNvPr>
          <p:cNvSpPr/>
          <p:nvPr/>
        </p:nvSpPr>
        <p:spPr>
          <a:xfrm>
            <a:off x="9370544" y="1936270"/>
            <a:ext cx="174632" cy="130737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7A66BBA-9560-A4AA-B072-D51C4EA5D405}"/>
              </a:ext>
            </a:extLst>
          </p:cNvPr>
          <p:cNvSpPr/>
          <p:nvPr/>
        </p:nvSpPr>
        <p:spPr>
          <a:xfrm>
            <a:off x="8923761" y="2483930"/>
            <a:ext cx="1883012" cy="604403"/>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200" dirty="0"/>
              <a:t>Pull all 3</a:t>
            </a:r>
            <a:r>
              <a:rPr lang="en-US" sz="1200" baseline="30000" dirty="0"/>
              <a:t>rd</a:t>
            </a:r>
            <a:r>
              <a:rPr lang="en-US" sz="1200" dirty="0"/>
              <a:t> Party Validation data</a:t>
            </a:r>
          </a:p>
        </p:txBody>
      </p:sp>
      <p:sp>
        <p:nvSpPr>
          <p:cNvPr id="21" name="Arrow: Down 20">
            <a:extLst>
              <a:ext uri="{FF2B5EF4-FFF2-40B4-BE49-F238E27FC236}">
                <a16:creationId xmlns:a16="http://schemas.microsoft.com/office/drawing/2014/main" id="{DB8547BC-E7BA-6940-2CF4-D95CBC5F09BA}"/>
              </a:ext>
            </a:extLst>
          </p:cNvPr>
          <p:cNvSpPr/>
          <p:nvPr/>
        </p:nvSpPr>
        <p:spPr>
          <a:xfrm rot="16200000">
            <a:off x="7982261" y="3301335"/>
            <a:ext cx="295585" cy="63935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3867D9CA-7F0A-2A8D-70C6-101C56190C5F}"/>
              </a:ext>
            </a:extLst>
          </p:cNvPr>
          <p:cNvSpPr/>
          <p:nvPr/>
        </p:nvSpPr>
        <p:spPr>
          <a:xfrm>
            <a:off x="9254888" y="5253466"/>
            <a:ext cx="2050807" cy="427325"/>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400" dirty="0"/>
              <a:t>Data Cleaning</a:t>
            </a:r>
          </a:p>
        </p:txBody>
      </p:sp>
      <p:sp>
        <p:nvSpPr>
          <p:cNvPr id="24" name="Oval 23">
            <a:extLst>
              <a:ext uri="{FF2B5EF4-FFF2-40B4-BE49-F238E27FC236}">
                <a16:creationId xmlns:a16="http://schemas.microsoft.com/office/drawing/2014/main" id="{5B061CD3-31A4-ACC3-152D-629576052C01}"/>
              </a:ext>
            </a:extLst>
          </p:cNvPr>
          <p:cNvSpPr/>
          <p:nvPr/>
        </p:nvSpPr>
        <p:spPr>
          <a:xfrm>
            <a:off x="9254888" y="5872170"/>
            <a:ext cx="2050807" cy="65281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400" dirty="0"/>
              <a:t>Data Modeling</a:t>
            </a:r>
          </a:p>
        </p:txBody>
      </p:sp>
      <p:sp>
        <p:nvSpPr>
          <p:cNvPr id="25" name="Arrow: Down 24">
            <a:extLst>
              <a:ext uri="{FF2B5EF4-FFF2-40B4-BE49-F238E27FC236}">
                <a16:creationId xmlns:a16="http://schemas.microsoft.com/office/drawing/2014/main" id="{F8098B34-B04E-6349-FDCE-3845585BF743}"/>
              </a:ext>
            </a:extLst>
          </p:cNvPr>
          <p:cNvSpPr/>
          <p:nvPr/>
        </p:nvSpPr>
        <p:spPr>
          <a:xfrm>
            <a:off x="9363242" y="4948684"/>
            <a:ext cx="181934" cy="36933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Down 25">
            <a:extLst>
              <a:ext uri="{FF2B5EF4-FFF2-40B4-BE49-F238E27FC236}">
                <a16:creationId xmlns:a16="http://schemas.microsoft.com/office/drawing/2014/main" id="{E91C6904-DE3E-C69D-6627-4581328D5096}"/>
              </a:ext>
            </a:extLst>
          </p:cNvPr>
          <p:cNvSpPr/>
          <p:nvPr/>
        </p:nvSpPr>
        <p:spPr>
          <a:xfrm>
            <a:off x="9464331" y="5645362"/>
            <a:ext cx="90279" cy="32820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55278E5-8FE9-246C-9EC2-32F6B96DC4E3}"/>
              </a:ext>
            </a:extLst>
          </p:cNvPr>
          <p:cNvSpPr/>
          <p:nvPr/>
        </p:nvSpPr>
        <p:spPr>
          <a:xfrm>
            <a:off x="320040" y="162832"/>
            <a:ext cx="3970606" cy="3896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 Practicum Project Outline</a:t>
            </a:r>
          </a:p>
        </p:txBody>
      </p:sp>
      <p:sp>
        <p:nvSpPr>
          <p:cNvPr id="6" name="Rectangle 5">
            <a:extLst>
              <a:ext uri="{FF2B5EF4-FFF2-40B4-BE49-F238E27FC236}">
                <a16:creationId xmlns:a16="http://schemas.microsoft.com/office/drawing/2014/main" id="{2B0673BD-531C-4A20-6B11-EC9A8CAED90D}"/>
              </a:ext>
            </a:extLst>
          </p:cNvPr>
          <p:cNvSpPr/>
          <p:nvPr/>
        </p:nvSpPr>
        <p:spPr>
          <a:xfrm>
            <a:off x="8449728" y="3274566"/>
            <a:ext cx="1207008" cy="5965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2013 Financial &amp; Scope 3 data</a:t>
            </a:r>
          </a:p>
        </p:txBody>
      </p:sp>
      <p:sp>
        <p:nvSpPr>
          <p:cNvPr id="17" name="Arrow: Down 16">
            <a:extLst>
              <a:ext uri="{FF2B5EF4-FFF2-40B4-BE49-F238E27FC236}">
                <a16:creationId xmlns:a16="http://schemas.microsoft.com/office/drawing/2014/main" id="{5FAB82D0-CE93-0560-47C1-E99072CEB8A4}"/>
              </a:ext>
            </a:extLst>
          </p:cNvPr>
          <p:cNvSpPr/>
          <p:nvPr/>
        </p:nvSpPr>
        <p:spPr>
          <a:xfrm>
            <a:off x="10238938" y="3355848"/>
            <a:ext cx="114298" cy="31098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4CAAF4AF-1B27-421F-4000-918D8626A2BB}"/>
              </a:ext>
            </a:extLst>
          </p:cNvPr>
          <p:cNvCxnSpPr>
            <a:cxnSpLocks/>
            <a:endCxn id="17" idx="0"/>
          </p:cNvCxnSpPr>
          <p:nvPr/>
        </p:nvCxnSpPr>
        <p:spPr>
          <a:xfrm>
            <a:off x="9615383" y="3355848"/>
            <a:ext cx="680704" cy="0"/>
          </a:xfrm>
          <a:prstGeom prst="line">
            <a:avLst/>
          </a:prstGeom>
          <a:ln w="76200">
            <a:solidFill>
              <a:srgbClr val="156082"/>
            </a:solidFill>
          </a:ln>
        </p:spPr>
        <p:style>
          <a:lnRef idx="3">
            <a:schemeClr val="dk1"/>
          </a:lnRef>
          <a:fillRef idx="0">
            <a:schemeClr val="dk1"/>
          </a:fillRef>
          <a:effectRef idx="2">
            <a:schemeClr val="dk1"/>
          </a:effectRef>
          <a:fontRef idx="minor">
            <a:schemeClr val="tx1"/>
          </a:fontRef>
        </p:style>
      </p:cxnSp>
      <p:grpSp>
        <p:nvGrpSpPr>
          <p:cNvPr id="38" name="Group 37">
            <a:extLst>
              <a:ext uri="{FF2B5EF4-FFF2-40B4-BE49-F238E27FC236}">
                <a16:creationId xmlns:a16="http://schemas.microsoft.com/office/drawing/2014/main" id="{77A37AED-7B72-929E-703B-02160AF0B0AA}"/>
              </a:ext>
            </a:extLst>
          </p:cNvPr>
          <p:cNvGrpSpPr/>
          <p:nvPr/>
        </p:nvGrpSpPr>
        <p:grpSpPr>
          <a:xfrm>
            <a:off x="9096199" y="4407937"/>
            <a:ext cx="1719072" cy="613520"/>
            <a:chOff x="211119" y="4955176"/>
            <a:chExt cx="1562816" cy="690186"/>
          </a:xfrm>
        </p:grpSpPr>
        <p:sp>
          <p:nvSpPr>
            <p:cNvPr id="31" name="Rectangle 30">
              <a:extLst>
                <a:ext uri="{FF2B5EF4-FFF2-40B4-BE49-F238E27FC236}">
                  <a16:creationId xmlns:a16="http://schemas.microsoft.com/office/drawing/2014/main" id="{3A0E3F21-BFA8-0CD6-466F-04002CC6FC5D}"/>
                </a:ext>
              </a:extLst>
            </p:cNvPr>
            <p:cNvSpPr/>
            <p:nvPr/>
          </p:nvSpPr>
          <p:spPr>
            <a:xfrm>
              <a:off x="211119" y="4955176"/>
              <a:ext cx="1562816" cy="69018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nvGrpSpPr>
            <p:cNvPr id="37" name="Group 36">
              <a:extLst>
                <a:ext uri="{FF2B5EF4-FFF2-40B4-BE49-F238E27FC236}">
                  <a16:creationId xmlns:a16="http://schemas.microsoft.com/office/drawing/2014/main" id="{4D281B06-820A-75FC-F5CC-A35EBFC536ED}"/>
                </a:ext>
              </a:extLst>
            </p:cNvPr>
            <p:cNvGrpSpPr/>
            <p:nvPr/>
          </p:nvGrpSpPr>
          <p:grpSpPr>
            <a:xfrm>
              <a:off x="336154" y="5104288"/>
              <a:ext cx="1314999" cy="347042"/>
              <a:chOff x="1234439" y="5870006"/>
              <a:chExt cx="1314999" cy="347042"/>
            </a:xfrm>
          </p:grpSpPr>
          <p:sp>
            <p:nvSpPr>
              <p:cNvPr id="32" name="Rectangle 31">
                <a:extLst>
                  <a:ext uri="{FF2B5EF4-FFF2-40B4-BE49-F238E27FC236}">
                    <a16:creationId xmlns:a16="http://schemas.microsoft.com/office/drawing/2014/main" id="{16A24CAE-6768-BA63-9823-4B9CE895A9C4}"/>
                  </a:ext>
                </a:extLst>
              </p:cNvPr>
              <p:cNvSpPr/>
              <p:nvPr/>
            </p:nvSpPr>
            <p:spPr>
              <a:xfrm>
                <a:off x="1234439" y="5872170"/>
                <a:ext cx="539496" cy="3448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2013</a:t>
                </a:r>
              </a:p>
            </p:txBody>
          </p:sp>
          <p:sp>
            <p:nvSpPr>
              <p:cNvPr id="33" name="Rectangle 32">
                <a:extLst>
                  <a:ext uri="{FF2B5EF4-FFF2-40B4-BE49-F238E27FC236}">
                    <a16:creationId xmlns:a16="http://schemas.microsoft.com/office/drawing/2014/main" id="{EA334FF0-856D-64DF-9361-F3FF4149EE25}"/>
                  </a:ext>
                </a:extLst>
              </p:cNvPr>
              <p:cNvSpPr/>
              <p:nvPr/>
            </p:nvSpPr>
            <p:spPr>
              <a:xfrm>
                <a:off x="1434737" y="5871088"/>
                <a:ext cx="539496" cy="3448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2013</a:t>
                </a:r>
              </a:p>
            </p:txBody>
          </p:sp>
          <p:sp>
            <p:nvSpPr>
              <p:cNvPr id="34" name="Rectangle 33">
                <a:extLst>
                  <a:ext uri="{FF2B5EF4-FFF2-40B4-BE49-F238E27FC236}">
                    <a16:creationId xmlns:a16="http://schemas.microsoft.com/office/drawing/2014/main" id="{D6B8272E-B885-F885-D1D9-3269FA1B2F30}"/>
                  </a:ext>
                </a:extLst>
              </p:cNvPr>
              <p:cNvSpPr/>
              <p:nvPr/>
            </p:nvSpPr>
            <p:spPr>
              <a:xfrm>
                <a:off x="1639610" y="5871088"/>
                <a:ext cx="539496" cy="3448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2013</a:t>
                </a:r>
              </a:p>
            </p:txBody>
          </p:sp>
          <p:sp>
            <p:nvSpPr>
              <p:cNvPr id="35" name="Rectangle 34">
                <a:extLst>
                  <a:ext uri="{FF2B5EF4-FFF2-40B4-BE49-F238E27FC236}">
                    <a16:creationId xmlns:a16="http://schemas.microsoft.com/office/drawing/2014/main" id="{A7F0EA17-612D-C971-8F3D-B6B80139B782}"/>
                  </a:ext>
                </a:extLst>
              </p:cNvPr>
              <p:cNvSpPr/>
              <p:nvPr/>
            </p:nvSpPr>
            <p:spPr>
              <a:xfrm>
                <a:off x="1832503" y="5871088"/>
                <a:ext cx="539496" cy="3448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2013</a:t>
                </a:r>
              </a:p>
            </p:txBody>
          </p:sp>
          <p:sp>
            <p:nvSpPr>
              <p:cNvPr id="36" name="Rectangle 35">
                <a:extLst>
                  <a:ext uri="{FF2B5EF4-FFF2-40B4-BE49-F238E27FC236}">
                    <a16:creationId xmlns:a16="http://schemas.microsoft.com/office/drawing/2014/main" id="{6186CC2D-18F1-16B8-9893-A6FAE5DDE1F5}"/>
                  </a:ext>
                </a:extLst>
              </p:cNvPr>
              <p:cNvSpPr/>
              <p:nvPr/>
            </p:nvSpPr>
            <p:spPr>
              <a:xfrm>
                <a:off x="2009942" y="5870006"/>
                <a:ext cx="539496" cy="3448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2023</a:t>
                </a:r>
              </a:p>
            </p:txBody>
          </p:sp>
        </p:grpSp>
      </p:grpSp>
      <p:sp>
        <p:nvSpPr>
          <p:cNvPr id="39" name="Arrow: Down 38">
            <a:extLst>
              <a:ext uri="{FF2B5EF4-FFF2-40B4-BE49-F238E27FC236}">
                <a16:creationId xmlns:a16="http://schemas.microsoft.com/office/drawing/2014/main" id="{D3507CF4-EE6C-A028-BD9B-D5DAFFC51717}"/>
              </a:ext>
            </a:extLst>
          </p:cNvPr>
          <p:cNvSpPr/>
          <p:nvPr/>
        </p:nvSpPr>
        <p:spPr>
          <a:xfrm>
            <a:off x="9615383" y="4034718"/>
            <a:ext cx="181934" cy="36933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0B78443-B784-DAEC-79D2-57469D666A01}"/>
              </a:ext>
            </a:extLst>
          </p:cNvPr>
          <p:cNvSpPr/>
          <p:nvPr/>
        </p:nvSpPr>
        <p:spPr>
          <a:xfrm>
            <a:off x="9668782" y="3643153"/>
            <a:ext cx="1992338" cy="727872"/>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400" dirty="0"/>
              <a:t>Merge all Scope 3 and financial data </a:t>
            </a:r>
          </a:p>
        </p:txBody>
      </p:sp>
      <p:sp>
        <p:nvSpPr>
          <p:cNvPr id="7" name="TextBox 6">
            <a:extLst>
              <a:ext uri="{FF2B5EF4-FFF2-40B4-BE49-F238E27FC236}">
                <a16:creationId xmlns:a16="http://schemas.microsoft.com/office/drawing/2014/main" id="{3F45E4F3-5093-9F12-1E64-9D0366792AD2}"/>
              </a:ext>
            </a:extLst>
          </p:cNvPr>
          <p:cNvSpPr txBox="1"/>
          <p:nvPr/>
        </p:nvSpPr>
        <p:spPr>
          <a:xfrm>
            <a:off x="11417024" y="6524988"/>
            <a:ext cx="643912" cy="369332"/>
          </a:xfrm>
          <a:prstGeom prst="rect">
            <a:avLst/>
          </a:prstGeom>
          <a:noFill/>
        </p:spPr>
        <p:txBody>
          <a:bodyPr wrap="square" rtlCol="0">
            <a:spAutoFit/>
          </a:bodyPr>
          <a:lstStyle/>
          <a:p>
            <a:fld id="{73EE756E-0851-4834-B135-A4DFF166D129}" type="slidenum">
              <a:rPr lang="en-US" smtClean="0"/>
              <a:t>13</a:t>
            </a:fld>
            <a:endParaRPr lang="en-US" dirty="0"/>
          </a:p>
        </p:txBody>
      </p:sp>
    </p:spTree>
    <p:extLst>
      <p:ext uri="{BB962C8B-B14F-4D97-AF65-F5344CB8AC3E}">
        <p14:creationId xmlns:p14="http://schemas.microsoft.com/office/powerpoint/2010/main" val="3170815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3F430A-E2BD-EEE7-31AD-54BA6A878C19}"/>
              </a:ext>
            </a:extLst>
          </p:cNvPr>
          <p:cNvSpPr>
            <a:spLocks noGrp="1"/>
          </p:cNvSpPr>
          <p:nvPr>
            <p:ph type="title"/>
          </p:nvPr>
        </p:nvSpPr>
        <p:spPr>
          <a:xfrm>
            <a:off x="572493" y="238539"/>
            <a:ext cx="11018520" cy="1434415"/>
          </a:xfrm>
        </p:spPr>
        <p:txBody>
          <a:bodyPr anchor="b">
            <a:normAutofit/>
          </a:bodyPr>
          <a:lstStyle/>
          <a:p>
            <a:r>
              <a:rPr lang="en-US" sz="4600" b="1" kern="0" dirty="0">
                <a:effectLst/>
                <a:ea typeface="Times New Roman" panose="02020603050405020304" pitchFamily="18" charset="0"/>
              </a:rPr>
              <a:t>Building a historical record: Gathering 2013-2023 reported corporate data. </a:t>
            </a:r>
            <a:endParaRPr lang="en-US" sz="4600" b="1" dirty="0"/>
          </a:p>
        </p:txBody>
      </p:sp>
      <p:sp>
        <p:nvSpPr>
          <p:cNvPr id="18"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570CDFD-47B2-DB46-B0B1-236C0015D74E}"/>
              </a:ext>
            </a:extLst>
          </p:cNvPr>
          <p:cNvSpPr>
            <a:spLocks noGrp="1"/>
          </p:cNvSpPr>
          <p:nvPr>
            <p:ph idx="1"/>
          </p:nvPr>
        </p:nvSpPr>
        <p:spPr>
          <a:xfrm>
            <a:off x="572493" y="2071316"/>
            <a:ext cx="6713552" cy="4119172"/>
          </a:xfrm>
        </p:spPr>
        <p:txBody>
          <a:bodyPr anchor="t">
            <a:normAutofit/>
          </a:bodyPr>
          <a:lstStyle/>
          <a:p>
            <a:r>
              <a:rPr lang="en-US" sz="1600" b="1" dirty="0">
                <a:latin typeface="+mj-lt"/>
              </a:rPr>
              <a:t>Domestic Exchanges used regular stock ticker</a:t>
            </a:r>
          </a:p>
          <a:p>
            <a:pPr lvl="1"/>
            <a:r>
              <a:rPr lang="en-US" sz="1600" dirty="0">
                <a:latin typeface="+mj-lt"/>
              </a:rPr>
              <a:t>Separate API functions needed to get 11 years of:</a:t>
            </a:r>
          </a:p>
          <a:p>
            <a:pPr lvl="2"/>
            <a:r>
              <a:rPr lang="en-US" sz="1600" dirty="0">
                <a:latin typeface="+mj-lt"/>
              </a:rPr>
              <a:t>Market Cap</a:t>
            </a:r>
          </a:p>
          <a:p>
            <a:pPr lvl="2"/>
            <a:r>
              <a:rPr lang="en-US" sz="1600" dirty="0">
                <a:latin typeface="+mj-lt"/>
              </a:rPr>
              <a:t>Employee Counts</a:t>
            </a:r>
          </a:p>
          <a:p>
            <a:pPr lvl="2"/>
            <a:r>
              <a:rPr lang="en-US" sz="1600" dirty="0">
                <a:latin typeface="+mj-lt"/>
              </a:rPr>
              <a:t>Income Statements (EBITDA, Revenue, Profit, Net Income, Currency Used)</a:t>
            </a:r>
          </a:p>
          <a:p>
            <a:pPr lvl="2"/>
            <a:r>
              <a:rPr lang="en-US" sz="1600" dirty="0">
                <a:latin typeface="+mj-lt"/>
              </a:rPr>
              <a:t>Balance Sheet Statements (Assets, Long/</a:t>
            </a:r>
            <a:r>
              <a:rPr lang="en-US" sz="1600" dirty="0" err="1">
                <a:latin typeface="+mj-lt"/>
              </a:rPr>
              <a:t>ShortTerm</a:t>
            </a:r>
            <a:r>
              <a:rPr lang="en-US" sz="1600" dirty="0">
                <a:latin typeface="+mj-lt"/>
              </a:rPr>
              <a:t> Debt, Cash, Liabilities, </a:t>
            </a:r>
            <a:r>
              <a:rPr lang="en-US" sz="1600" dirty="0" err="1">
                <a:latin typeface="+mj-lt"/>
              </a:rPr>
              <a:t>etc</a:t>
            </a:r>
            <a:r>
              <a:rPr lang="en-US" sz="1600" dirty="0">
                <a:latin typeface="+mj-lt"/>
              </a:rPr>
              <a:t>)</a:t>
            </a:r>
          </a:p>
          <a:p>
            <a:r>
              <a:rPr lang="en-US" sz="1600" b="1" dirty="0">
                <a:latin typeface="+mj-lt"/>
              </a:rPr>
              <a:t>When ticker not available Separate API needed to search by:</a:t>
            </a:r>
          </a:p>
          <a:p>
            <a:pPr lvl="1"/>
            <a:r>
              <a:rPr lang="en-US" sz="1600" dirty="0">
                <a:latin typeface="+mj-lt"/>
              </a:rPr>
              <a:t> ISIN (</a:t>
            </a:r>
            <a:r>
              <a:rPr lang="en-US" sz="1600" i="0" u="none" strike="noStrike" dirty="0">
                <a:effectLst/>
                <a:highlight>
                  <a:srgbClr val="FFFFFF"/>
                </a:highlight>
                <a:latin typeface="+mj-lt"/>
              </a:rPr>
              <a:t>12-digit code that uniquely identifies a specific securities issue)</a:t>
            </a:r>
          </a:p>
          <a:p>
            <a:pPr lvl="1"/>
            <a:r>
              <a:rPr lang="en-US" sz="1600" dirty="0">
                <a:highlight>
                  <a:srgbClr val="FFFFFF"/>
                </a:highlight>
                <a:latin typeface="+mj-lt"/>
              </a:rPr>
              <a:t>CUSIP </a:t>
            </a:r>
            <a:r>
              <a:rPr lang="en-US" sz="1600" dirty="0">
                <a:latin typeface="+mj-lt"/>
              </a:rPr>
              <a:t>number (unique nine-digit identification number assigned to financial securities in the United States and Canada)</a:t>
            </a:r>
          </a:p>
          <a:p>
            <a:r>
              <a:rPr lang="en-US" sz="1600" b="1" dirty="0">
                <a:latin typeface="+mj-lt"/>
              </a:rPr>
              <a:t>For foreign stock tickers a dictionary was created to handle 40 different exchange formats.</a:t>
            </a:r>
          </a:p>
        </p:txBody>
      </p:sp>
      <p:pic>
        <p:nvPicPr>
          <p:cNvPr id="4" name="Picture 3">
            <a:extLst>
              <a:ext uri="{FF2B5EF4-FFF2-40B4-BE49-F238E27FC236}">
                <a16:creationId xmlns:a16="http://schemas.microsoft.com/office/drawing/2014/main" id="{DC6D390A-02B8-F4E7-4942-1CC30B5072B7}"/>
              </a:ext>
            </a:extLst>
          </p:cNvPr>
          <p:cNvPicPr>
            <a:picLocks noChangeAspect="1"/>
          </p:cNvPicPr>
          <p:nvPr/>
        </p:nvPicPr>
        <p:blipFill rotWithShape="1">
          <a:blip r:embed="rId3"/>
          <a:srcRect l="45644" r="-1" b="-1"/>
          <a:stretch/>
        </p:blipFill>
        <p:spPr>
          <a:xfrm>
            <a:off x="7675658" y="2093976"/>
            <a:ext cx="3941064" cy="4096512"/>
          </a:xfrm>
          <a:prstGeom prst="rect">
            <a:avLst/>
          </a:prstGeom>
        </p:spPr>
      </p:pic>
      <p:sp>
        <p:nvSpPr>
          <p:cNvPr id="5" name="TextBox 4">
            <a:extLst>
              <a:ext uri="{FF2B5EF4-FFF2-40B4-BE49-F238E27FC236}">
                <a16:creationId xmlns:a16="http://schemas.microsoft.com/office/drawing/2014/main" id="{63A3D936-53E6-24D2-FA3E-818A332C7BA0}"/>
              </a:ext>
            </a:extLst>
          </p:cNvPr>
          <p:cNvSpPr txBox="1"/>
          <p:nvPr/>
        </p:nvSpPr>
        <p:spPr>
          <a:xfrm>
            <a:off x="11545040" y="6492963"/>
            <a:ext cx="643912" cy="369332"/>
          </a:xfrm>
          <a:prstGeom prst="rect">
            <a:avLst/>
          </a:prstGeom>
          <a:noFill/>
        </p:spPr>
        <p:txBody>
          <a:bodyPr wrap="square" rtlCol="0">
            <a:spAutoFit/>
          </a:bodyPr>
          <a:lstStyle/>
          <a:p>
            <a:fld id="{73EE756E-0851-4834-B135-A4DFF166D129}" type="slidenum">
              <a:rPr lang="en-US" smtClean="0"/>
              <a:t>14</a:t>
            </a:fld>
            <a:endParaRPr lang="en-US" dirty="0"/>
          </a:p>
        </p:txBody>
      </p:sp>
    </p:spTree>
    <p:extLst>
      <p:ext uri="{BB962C8B-B14F-4D97-AF65-F5344CB8AC3E}">
        <p14:creationId xmlns:p14="http://schemas.microsoft.com/office/powerpoint/2010/main" val="40183884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EF836-4E07-0C4D-4748-3F90E81E1E75}"/>
              </a:ext>
            </a:extLst>
          </p:cNvPr>
          <p:cNvSpPr>
            <a:spLocks noGrp="1"/>
          </p:cNvSpPr>
          <p:nvPr>
            <p:ph type="title"/>
          </p:nvPr>
        </p:nvSpPr>
        <p:spPr>
          <a:xfrm>
            <a:off x="838200" y="87140"/>
            <a:ext cx="11119338" cy="955675"/>
          </a:xfrm>
        </p:spPr>
        <p:txBody>
          <a:bodyPr>
            <a:noAutofit/>
          </a:bodyPr>
          <a:lstStyle/>
          <a:p>
            <a:r>
              <a:rPr lang="en-US" sz="4000" b="1" dirty="0"/>
              <a:t>First Step: Create stock ticker list from CDP data</a:t>
            </a:r>
          </a:p>
        </p:txBody>
      </p:sp>
      <p:graphicFrame>
        <p:nvGraphicFramePr>
          <p:cNvPr id="4" name="Content Placeholder 3">
            <a:extLst>
              <a:ext uri="{FF2B5EF4-FFF2-40B4-BE49-F238E27FC236}">
                <a16:creationId xmlns:a16="http://schemas.microsoft.com/office/drawing/2014/main" id="{D1F99A48-DC3D-F959-D6D7-85BE5BDD2AF0}"/>
              </a:ext>
            </a:extLst>
          </p:cNvPr>
          <p:cNvGraphicFramePr>
            <a:graphicFrameLocks noGrp="1"/>
          </p:cNvGraphicFramePr>
          <p:nvPr>
            <p:ph idx="1"/>
            <p:extLst>
              <p:ext uri="{D42A27DB-BD31-4B8C-83A1-F6EECF244321}">
                <p14:modId xmlns:p14="http://schemas.microsoft.com/office/powerpoint/2010/main" val="2557708834"/>
              </p:ext>
            </p:extLst>
          </p:nvPr>
        </p:nvGraphicFramePr>
        <p:xfrm>
          <a:off x="363613" y="2026849"/>
          <a:ext cx="6686413" cy="4450064"/>
        </p:xfrm>
        <a:graphic>
          <a:graphicData uri="http://schemas.openxmlformats.org/drawingml/2006/table">
            <a:tbl>
              <a:tblPr/>
              <a:tblGrid>
                <a:gridCol w="870435">
                  <a:extLst>
                    <a:ext uri="{9D8B030D-6E8A-4147-A177-3AD203B41FA5}">
                      <a16:colId xmlns:a16="http://schemas.microsoft.com/office/drawing/2014/main" val="1997594293"/>
                    </a:ext>
                  </a:extLst>
                </a:gridCol>
                <a:gridCol w="679620">
                  <a:extLst>
                    <a:ext uri="{9D8B030D-6E8A-4147-A177-3AD203B41FA5}">
                      <a16:colId xmlns:a16="http://schemas.microsoft.com/office/drawing/2014/main" val="2716129343"/>
                    </a:ext>
                  </a:extLst>
                </a:gridCol>
                <a:gridCol w="1056024">
                  <a:extLst>
                    <a:ext uri="{9D8B030D-6E8A-4147-A177-3AD203B41FA5}">
                      <a16:colId xmlns:a16="http://schemas.microsoft.com/office/drawing/2014/main" val="3632763830"/>
                    </a:ext>
                  </a:extLst>
                </a:gridCol>
                <a:gridCol w="731898">
                  <a:extLst>
                    <a:ext uri="{9D8B030D-6E8A-4147-A177-3AD203B41FA5}">
                      <a16:colId xmlns:a16="http://schemas.microsoft.com/office/drawing/2014/main" val="3413673250"/>
                    </a:ext>
                  </a:extLst>
                </a:gridCol>
                <a:gridCol w="501873">
                  <a:extLst>
                    <a:ext uri="{9D8B030D-6E8A-4147-A177-3AD203B41FA5}">
                      <a16:colId xmlns:a16="http://schemas.microsoft.com/office/drawing/2014/main" val="703955410"/>
                    </a:ext>
                  </a:extLst>
                </a:gridCol>
                <a:gridCol w="501873">
                  <a:extLst>
                    <a:ext uri="{9D8B030D-6E8A-4147-A177-3AD203B41FA5}">
                      <a16:colId xmlns:a16="http://schemas.microsoft.com/office/drawing/2014/main" val="1154855142"/>
                    </a:ext>
                  </a:extLst>
                </a:gridCol>
                <a:gridCol w="1066481">
                  <a:extLst>
                    <a:ext uri="{9D8B030D-6E8A-4147-A177-3AD203B41FA5}">
                      <a16:colId xmlns:a16="http://schemas.microsoft.com/office/drawing/2014/main" val="3309919075"/>
                    </a:ext>
                  </a:extLst>
                </a:gridCol>
                <a:gridCol w="501873">
                  <a:extLst>
                    <a:ext uri="{9D8B030D-6E8A-4147-A177-3AD203B41FA5}">
                      <a16:colId xmlns:a16="http://schemas.microsoft.com/office/drawing/2014/main" val="585476575"/>
                    </a:ext>
                  </a:extLst>
                </a:gridCol>
                <a:gridCol w="776336">
                  <a:extLst>
                    <a:ext uri="{9D8B030D-6E8A-4147-A177-3AD203B41FA5}">
                      <a16:colId xmlns:a16="http://schemas.microsoft.com/office/drawing/2014/main" val="2827498650"/>
                    </a:ext>
                  </a:extLst>
                </a:gridCol>
              </a:tblGrid>
              <a:tr h="204563">
                <a:tc>
                  <a:txBody>
                    <a:bodyPr/>
                    <a:lstStyle/>
                    <a:p>
                      <a:pPr algn="l" fontAlgn="b"/>
                      <a:r>
                        <a:rPr lang="en-US" sz="900" b="0" i="0" u="none" strike="noStrike">
                          <a:solidFill>
                            <a:srgbClr val="000000"/>
                          </a:solidFill>
                          <a:effectLst/>
                          <a:highlight>
                            <a:srgbClr val="C0C0C0"/>
                          </a:highlight>
                          <a:latin typeface="Calibri" panose="020F0502020204030204" pitchFamily="34" charset="0"/>
                        </a:rPr>
                        <a:t>program_name</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C0C0"/>
                    </a:solidFill>
                  </a:tcPr>
                </a:tc>
                <a:tc>
                  <a:txBody>
                    <a:bodyPr/>
                    <a:lstStyle/>
                    <a:p>
                      <a:pPr algn="l" fontAlgn="b"/>
                      <a:r>
                        <a:rPr lang="en-US" sz="900" b="0" i="0" u="none" strike="noStrike">
                          <a:solidFill>
                            <a:srgbClr val="000000"/>
                          </a:solidFill>
                          <a:effectLst/>
                          <a:highlight>
                            <a:srgbClr val="C0C0C0"/>
                          </a:highlight>
                          <a:latin typeface="Calibri" panose="020F0502020204030204" pitchFamily="34" charset="0"/>
                        </a:rPr>
                        <a:t>account_id</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C0C0"/>
                    </a:solidFill>
                  </a:tcPr>
                </a:tc>
                <a:tc>
                  <a:txBody>
                    <a:bodyPr/>
                    <a:lstStyle/>
                    <a:p>
                      <a:pPr algn="l" fontAlgn="b"/>
                      <a:r>
                        <a:rPr lang="en-US" sz="900" b="0" i="0" u="none" strike="noStrike">
                          <a:solidFill>
                            <a:srgbClr val="000000"/>
                          </a:solidFill>
                          <a:effectLst/>
                          <a:highlight>
                            <a:srgbClr val="C0C0C0"/>
                          </a:highlight>
                          <a:latin typeface="Calibri" panose="020F0502020204030204" pitchFamily="34" charset="0"/>
                        </a:rPr>
                        <a:t>account_name</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C0C0"/>
                    </a:solidFill>
                  </a:tcPr>
                </a:tc>
                <a:tc>
                  <a:txBody>
                    <a:bodyPr/>
                    <a:lstStyle/>
                    <a:p>
                      <a:pPr algn="l" fontAlgn="b"/>
                      <a:r>
                        <a:rPr lang="en-US" sz="900" b="0" i="0" u="none" strike="noStrike">
                          <a:solidFill>
                            <a:srgbClr val="000000"/>
                          </a:solidFill>
                          <a:effectLst/>
                          <a:highlight>
                            <a:srgbClr val="C0C0C0"/>
                          </a:highlight>
                          <a:latin typeface="Calibri" panose="020F0502020204030204" pitchFamily="34" charset="0"/>
                        </a:rPr>
                        <a:t>region</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C0C0"/>
                    </a:solidFill>
                  </a:tcPr>
                </a:tc>
                <a:tc>
                  <a:txBody>
                    <a:bodyPr/>
                    <a:lstStyle/>
                    <a:p>
                      <a:pPr algn="l" fontAlgn="b"/>
                      <a:r>
                        <a:rPr lang="en-US" sz="900" b="0" i="0" u="none" strike="noStrike">
                          <a:solidFill>
                            <a:srgbClr val="000000"/>
                          </a:solidFill>
                          <a:effectLst/>
                          <a:highlight>
                            <a:srgbClr val="C0C0C0"/>
                          </a:highlight>
                          <a:latin typeface="Calibri" panose="020F0502020204030204" pitchFamily="34" charset="0"/>
                        </a:rPr>
                        <a:t>incorporated_country</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C0C0"/>
                    </a:solidFill>
                  </a:tcPr>
                </a:tc>
                <a:tc>
                  <a:txBody>
                    <a:bodyPr/>
                    <a:lstStyle/>
                    <a:p>
                      <a:pPr algn="l" fontAlgn="b"/>
                      <a:r>
                        <a:rPr lang="en-US" sz="900" b="0" i="0" u="none" strike="noStrike">
                          <a:solidFill>
                            <a:srgbClr val="000000"/>
                          </a:solidFill>
                          <a:effectLst/>
                          <a:highlight>
                            <a:srgbClr val="C0C0C0"/>
                          </a:highlight>
                          <a:latin typeface="Calibri" panose="020F0502020204030204" pitchFamily="34" charset="0"/>
                        </a:rPr>
                        <a:t>Access</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C0C0"/>
                    </a:solidFill>
                  </a:tcPr>
                </a:tc>
                <a:tc>
                  <a:txBody>
                    <a:bodyPr/>
                    <a:lstStyle/>
                    <a:p>
                      <a:pPr algn="l" fontAlgn="b"/>
                      <a:r>
                        <a:rPr lang="en-US" sz="900" b="0" i="0" u="none" strike="noStrike">
                          <a:solidFill>
                            <a:srgbClr val="000000"/>
                          </a:solidFill>
                          <a:effectLst/>
                          <a:highlight>
                            <a:srgbClr val="C0C0C0"/>
                          </a:highlight>
                          <a:latin typeface="Calibri" panose="020F0502020204030204" pitchFamily="34" charset="0"/>
                        </a:rPr>
                        <a:t>GRI</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C0C0"/>
                    </a:solidFill>
                  </a:tcPr>
                </a:tc>
                <a:tc>
                  <a:txBody>
                    <a:bodyPr/>
                    <a:lstStyle/>
                    <a:p>
                      <a:pPr algn="l" fontAlgn="b"/>
                      <a:r>
                        <a:rPr lang="en-US" sz="900" b="0" i="0" u="none" strike="noStrike">
                          <a:solidFill>
                            <a:srgbClr val="000000"/>
                          </a:solidFill>
                          <a:effectLst/>
                          <a:highlight>
                            <a:srgbClr val="C0C0C0"/>
                          </a:highlight>
                          <a:latin typeface="Calibri" panose="020F0502020204030204" pitchFamily="34" charset="0"/>
                        </a:rPr>
                        <a:t>secondary_expansion</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C0C0"/>
                    </a:solidFill>
                  </a:tcPr>
                </a:tc>
                <a:tc>
                  <a:txBody>
                    <a:bodyPr/>
                    <a:lstStyle/>
                    <a:p>
                      <a:pPr algn="l" fontAlgn="b"/>
                      <a:r>
                        <a:rPr lang="en-US" sz="900" b="0" i="0" u="none" strike="noStrike">
                          <a:solidFill>
                            <a:srgbClr val="000000"/>
                          </a:solidFill>
                          <a:effectLst/>
                          <a:highlight>
                            <a:srgbClr val="C0C0C0"/>
                          </a:highlight>
                          <a:latin typeface="Calibri" panose="020F0502020204030204" pitchFamily="34" charset="0"/>
                        </a:rPr>
                        <a:t>ticker</a:t>
                      </a:r>
                      <a:endParaRPr lang="en-US" sz="900" b="0" i="0" u="none" strike="noStrike" dirty="0">
                        <a:solidFill>
                          <a:srgbClr val="000000"/>
                        </a:solidFill>
                        <a:effectLst/>
                        <a:highlight>
                          <a:srgbClr val="C0C0C0"/>
                        </a:highlight>
                        <a:latin typeface="Calibri" panose="020F0502020204030204" pitchFamily="34" charset="0"/>
                      </a:endParaRP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C0C0"/>
                    </a:solidFill>
                  </a:tcPr>
                </a:tc>
                <a:extLst>
                  <a:ext uri="{0D108BD9-81ED-4DB2-BD59-A6C34878D82A}">
                    <a16:rowId xmlns:a16="http://schemas.microsoft.com/office/drawing/2014/main" val="3778896599"/>
                  </a:ext>
                </a:extLst>
              </a:tr>
              <a:tr h="403598">
                <a:tc>
                  <a:txBody>
                    <a:bodyPr/>
                    <a:lstStyle/>
                    <a:p>
                      <a:pPr algn="l" fontAlgn="b"/>
                      <a:r>
                        <a:rPr lang="en-US" sz="900" b="0" i="0" u="none" strike="noStrike">
                          <a:solidFill>
                            <a:srgbClr val="000000"/>
                          </a:solidFill>
                          <a:effectLst/>
                          <a:latin typeface="Calibri" panose="020F0502020204030204" pitchFamily="34" charset="0"/>
                        </a:rPr>
                        <a:t>Climate Change</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900" b="0" i="0" u="none" strike="noStrike">
                          <a:solidFill>
                            <a:srgbClr val="000000"/>
                          </a:solidFill>
                          <a:effectLst/>
                          <a:latin typeface="Calibri" panose="020F0502020204030204" pitchFamily="34" charset="0"/>
                        </a:rPr>
                        <a:t>44</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3i Group</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dirty="0">
                          <a:solidFill>
                            <a:srgbClr val="000000"/>
                          </a:solidFill>
                          <a:effectLst/>
                          <a:latin typeface="Calibri" panose="020F0502020204030204" pitchFamily="34" charset="0"/>
                        </a:rPr>
                        <a:t>United Kingdom</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United Kingdom</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Public</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Banks, Diverse Financials, Insurance</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b-NO" sz="900" b="0" i="0" u="none" strike="noStrike">
                          <a:solidFill>
                            <a:srgbClr val="000000"/>
                          </a:solidFill>
                          <a:effectLst/>
                          <a:latin typeface="Calibri" panose="020F0502020204030204" pitchFamily="34" charset="0"/>
                        </a:rPr>
                        <a:t>FTSE 600,FTSE 725,FTSE 350</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III LN</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72386453"/>
                  </a:ext>
                </a:extLst>
              </a:tr>
              <a:tr h="204563">
                <a:tc>
                  <a:txBody>
                    <a:bodyPr/>
                    <a:lstStyle/>
                    <a:p>
                      <a:pPr algn="l" fontAlgn="b"/>
                      <a:r>
                        <a:rPr lang="en-US" sz="900" b="0" i="0" u="none" strike="noStrike">
                          <a:solidFill>
                            <a:srgbClr val="000000"/>
                          </a:solidFill>
                          <a:effectLst/>
                          <a:latin typeface="Calibri" panose="020F0502020204030204" pitchFamily="34" charset="0"/>
                        </a:rPr>
                        <a:t>Supply Chain</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900" b="0" i="0" u="none" strike="noStrike">
                          <a:solidFill>
                            <a:srgbClr val="000000"/>
                          </a:solidFill>
                          <a:effectLst/>
                          <a:latin typeface="Calibri" panose="020F0502020204030204" pitchFamily="34" charset="0"/>
                        </a:rPr>
                        <a:t>45</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7COMM INFORMATICA LTDA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South America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Brazil</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Public</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Software &amp; Services</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N/A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 </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55623359"/>
                  </a:ext>
                </a:extLst>
              </a:tr>
              <a:tr h="353530">
                <a:tc>
                  <a:txBody>
                    <a:bodyPr/>
                    <a:lstStyle/>
                    <a:p>
                      <a:pPr algn="l" fontAlgn="b"/>
                      <a:r>
                        <a:rPr lang="en-US" sz="900" b="0" i="0" u="none" strike="noStrike">
                          <a:solidFill>
                            <a:srgbClr val="000000"/>
                          </a:solidFill>
                          <a:effectLst/>
                          <a:latin typeface="Calibri" panose="020F0502020204030204" pitchFamily="34" charset="0"/>
                        </a:rPr>
                        <a:t>Climate Change</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900" b="0" i="0" u="none" strike="noStrike">
                          <a:solidFill>
                            <a:srgbClr val="000000"/>
                          </a:solidFill>
                          <a:effectLst/>
                          <a:latin typeface="Calibri" panose="020F0502020204030204" pitchFamily="34" charset="0"/>
                        </a:rPr>
                        <a:t>53</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Abertis Infraestructuras</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Southern Europe</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Spain</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Public</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Ground Transportation - Highways &amp; Railtracks</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FTSE All-World,Euro,Iberia,Spain</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ABE SM</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93056760"/>
                  </a:ext>
                </a:extLst>
              </a:tr>
              <a:tr h="304081">
                <a:tc>
                  <a:txBody>
                    <a:bodyPr/>
                    <a:lstStyle/>
                    <a:p>
                      <a:pPr algn="l" fontAlgn="b"/>
                      <a:r>
                        <a:rPr lang="en-US" sz="900" b="0" i="0" u="none" strike="noStrike">
                          <a:solidFill>
                            <a:srgbClr val="000000"/>
                          </a:solidFill>
                          <a:effectLst/>
                          <a:latin typeface="Calibri" panose="020F0502020204030204" pitchFamily="34" charset="0"/>
                        </a:rPr>
                        <a:t>Supply Chain</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900" b="0" i="0" u="none" strike="noStrike">
                          <a:solidFill>
                            <a:srgbClr val="000000"/>
                          </a:solidFill>
                          <a:effectLst/>
                          <a:latin typeface="Calibri" panose="020F0502020204030204" pitchFamily="34" charset="0"/>
                        </a:rPr>
                        <a:t>55</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Amway Corporation</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USA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USA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Public</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Consumer Durables, Household and Personal Products</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N/A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 </a:t>
                      </a:r>
                      <a:endParaRPr lang="en-US" sz="900" b="0" i="0" u="none" strike="noStrike" dirty="0">
                        <a:solidFill>
                          <a:srgbClr val="000000"/>
                        </a:solidFill>
                        <a:effectLst/>
                        <a:latin typeface="Calibri" panose="020F0502020204030204" pitchFamily="34" charset="0"/>
                      </a:endParaRP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3729311"/>
                  </a:ext>
                </a:extLst>
              </a:tr>
              <a:tr h="403598">
                <a:tc>
                  <a:txBody>
                    <a:bodyPr/>
                    <a:lstStyle/>
                    <a:p>
                      <a:pPr algn="l" fontAlgn="b"/>
                      <a:r>
                        <a:rPr lang="en-US" sz="900" b="0" i="0" u="none" strike="noStrike">
                          <a:solidFill>
                            <a:srgbClr val="000000"/>
                          </a:solidFill>
                          <a:effectLst/>
                          <a:latin typeface="Calibri" panose="020F0502020204030204" pitchFamily="34" charset="0"/>
                        </a:rPr>
                        <a:t>Supply Chain</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900" b="0" i="0" u="none" strike="noStrike">
                          <a:solidFill>
                            <a:srgbClr val="000000"/>
                          </a:solidFill>
                          <a:effectLst/>
                          <a:latin typeface="Calibri" panose="020F0502020204030204" pitchFamily="34" charset="0"/>
                        </a:rPr>
                        <a:t>58</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ABM INDUSTRIES INC</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USA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USA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Public</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Trading Companies &amp; Distributors and Commercial Services &amp; Supplies</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N/A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ABM US</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77300363"/>
                  </a:ext>
                </a:extLst>
              </a:tr>
              <a:tr h="702152">
                <a:tc>
                  <a:txBody>
                    <a:bodyPr/>
                    <a:lstStyle/>
                    <a:p>
                      <a:pPr algn="l" fontAlgn="b"/>
                      <a:r>
                        <a:rPr lang="en-US" sz="900" b="0" i="0" u="none" strike="noStrike">
                          <a:solidFill>
                            <a:srgbClr val="000000"/>
                          </a:solidFill>
                          <a:effectLst/>
                          <a:latin typeface="Calibri" panose="020F0502020204030204" pitchFamily="34" charset="0"/>
                        </a:rPr>
                        <a:t>Climate Change</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900" b="0" i="0" u="none" strike="noStrike">
                          <a:solidFill>
                            <a:srgbClr val="000000"/>
                          </a:solidFill>
                          <a:effectLst/>
                          <a:latin typeface="Calibri" panose="020F0502020204030204" pitchFamily="34" charset="0"/>
                        </a:rPr>
                        <a:t>64</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Abbott Laboratories</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USA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USA</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Public</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Healthcare Providers &amp; Services, and Healthcare Technology</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FTSE All-World,Global 500,Bonds,S&amp;P 500,Russell 1000</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ABT US</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50632036"/>
                  </a:ext>
                </a:extLst>
              </a:tr>
              <a:tr h="503116">
                <a:tc>
                  <a:txBody>
                    <a:bodyPr/>
                    <a:lstStyle/>
                    <a:p>
                      <a:pPr algn="l" fontAlgn="b"/>
                      <a:r>
                        <a:rPr lang="en-US" sz="900" b="0" i="0" u="none" strike="noStrike">
                          <a:solidFill>
                            <a:srgbClr val="000000"/>
                          </a:solidFill>
                          <a:effectLst/>
                          <a:latin typeface="Calibri" panose="020F0502020204030204" pitchFamily="34" charset="0"/>
                        </a:rPr>
                        <a:t>Climate Change</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900" b="0" i="0" u="none" strike="noStrike">
                          <a:solidFill>
                            <a:srgbClr val="000000"/>
                          </a:solidFill>
                          <a:effectLst/>
                          <a:latin typeface="Calibri" panose="020F0502020204030204" pitchFamily="34" charset="0"/>
                        </a:rPr>
                        <a:t>78</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Aberdeen Asset Management</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United Kingdom</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United Kingdom</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Public</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Banks, Diverse Financials, Insurance</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b-NO" sz="900" b="0" i="0" u="none" strike="noStrike">
                          <a:solidFill>
                            <a:srgbClr val="000000"/>
                          </a:solidFill>
                          <a:effectLst/>
                          <a:latin typeface="Calibri" panose="020F0502020204030204" pitchFamily="34" charset="0"/>
                        </a:rPr>
                        <a:t>FTSE 600,FTSE 100,FTSE 725,FTSE 350</a:t>
                      </a: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900" b="0" i="0" u="none" strike="noStrike">
                          <a:solidFill>
                            <a:srgbClr val="000000"/>
                          </a:solidFill>
                          <a:effectLst/>
                          <a:latin typeface="Calibri" panose="020F0502020204030204" pitchFamily="34" charset="0"/>
                        </a:rPr>
                        <a:t>ADN LN</a:t>
                      </a:r>
                      <a:endParaRPr lang="en-US" sz="900" b="0" i="0" u="none" strike="noStrike" dirty="0">
                        <a:solidFill>
                          <a:srgbClr val="000000"/>
                        </a:solidFill>
                        <a:effectLst/>
                        <a:latin typeface="Calibri" panose="020F0502020204030204" pitchFamily="34" charset="0"/>
                      </a:endParaRPr>
                    </a:p>
                  </a:txBody>
                  <a:tcPr marL="7618" marR="7618" marT="761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83409579"/>
                  </a:ext>
                </a:extLst>
              </a:tr>
            </a:tbl>
          </a:graphicData>
        </a:graphic>
      </p:graphicFrame>
      <p:sp>
        <p:nvSpPr>
          <p:cNvPr id="5" name="Rectangle 4">
            <a:extLst>
              <a:ext uri="{FF2B5EF4-FFF2-40B4-BE49-F238E27FC236}">
                <a16:creationId xmlns:a16="http://schemas.microsoft.com/office/drawing/2014/main" id="{1925E78F-50F4-A7BF-F644-FCC0A798C8E8}"/>
              </a:ext>
            </a:extLst>
          </p:cNvPr>
          <p:cNvSpPr/>
          <p:nvPr/>
        </p:nvSpPr>
        <p:spPr>
          <a:xfrm>
            <a:off x="5121267" y="1302007"/>
            <a:ext cx="5367528" cy="42627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t>Most of the sheets have a Summary worksheet but with varying formats for different years</a:t>
            </a:r>
          </a:p>
        </p:txBody>
      </p:sp>
      <p:sp>
        <p:nvSpPr>
          <p:cNvPr id="6" name="Rectangle 5">
            <a:extLst>
              <a:ext uri="{FF2B5EF4-FFF2-40B4-BE49-F238E27FC236}">
                <a16:creationId xmlns:a16="http://schemas.microsoft.com/office/drawing/2014/main" id="{8D82B6A0-A313-93EA-0922-21419433947D}"/>
              </a:ext>
            </a:extLst>
          </p:cNvPr>
          <p:cNvSpPr/>
          <p:nvPr/>
        </p:nvSpPr>
        <p:spPr>
          <a:xfrm rot="10800000" flipV="1">
            <a:off x="9119617" y="2039037"/>
            <a:ext cx="2231134" cy="11023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t>The stock tickers come in various formats with the codes for the various international exchanges</a:t>
            </a:r>
          </a:p>
        </p:txBody>
      </p:sp>
      <p:cxnSp>
        <p:nvCxnSpPr>
          <p:cNvPr id="8" name="Straight Arrow Connector 7">
            <a:extLst>
              <a:ext uri="{FF2B5EF4-FFF2-40B4-BE49-F238E27FC236}">
                <a16:creationId xmlns:a16="http://schemas.microsoft.com/office/drawing/2014/main" id="{B619034C-B6D3-AC5B-E7C7-84F473D4C719}"/>
              </a:ext>
            </a:extLst>
          </p:cNvPr>
          <p:cNvCxnSpPr>
            <a:cxnSpLocks/>
          </p:cNvCxnSpPr>
          <p:nvPr/>
        </p:nvCxnSpPr>
        <p:spPr>
          <a:xfrm flipH="1">
            <a:off x="6646164" y="2465315"/>
            <a:ext cx="2473453" cy="38077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 name="Rectangle 9">
            <a:extLst>
              <a:ext uri="{FF2B5EF4-FFF2-40B4-BE49-F238E27FC236}">
                <a16:creationId xmlns:a16="http://schemas.microsoft.com/office/drawing/2014/main" id="{BE4355F5-57E2-06DA-1F98-C6AE890B8A28}"/>
              </a:ext>
            </a:extLst>
          </p:cNvPr>
          <p:cNvSpPr/>
          <p:nvPr/>
        </p:nvSpPr>
        <p:spPr>
          <a:xfrm>
            <a:off x="7294939" y="3530089"/>
            <a:ext cx="2139697" cy="11023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rgbClr val="FFFF00"/>
                </a:solidFill>
              </a:rPr>
              <a:t>III LN = III.L</a:t>
            </a:r>
          </a:p>
          <a:p>
            <a:pPr algn="ctr"/>
            <a:r>
              <a:rPr lang="en-US" b="1">
                <a:solidFill>
                  <a:srgbClr val="FFFF00"/>
                </a:solidFill>
              </a:rPr>
              <a:t>ABE SM = ABE.MC</a:t>
            </a:r>
          </a:p>
          <a:p>
            <a:pPr algn="ctr"/>
            <a:r>
              <a:rPr lang="en-US" b="1">
                <a:solidFill>
                  <a:srgbClr val="FFFF00"/>
                </a:solidFill>
              </a:rPr>
              <a:t>ABM US = ABM</a:t>
            </a:r>
            <a:endParaRPr lang="en-US" b="1" dirty="0">
              <a:solidFill>
                <a:srgbClr val="FFFF00"/>
              </a:solidFill>
            </a:endParaRPr>
          </a:p>
        </p:txBody>
      </p:sp>
      <p:sp>
        <p:nvSpPr>
          <p:cNvPr id="11" name="Rectangle 10">
            <a:extLst>
              <a:ext uri="{FF2B5EF4-FFF2-40B4-BE49-F238E27FC236}">
                <a16:creationId xmlns:a16="http://schemas.microsoft.com/office/drawing/2014/main" id="{FF50286F-4472-ADC1-A610-9E1BA172AF59}"/>
              </a:ext>
            </a:extLst>
          </p:cNvPr>
          <p:cNvSpPr/>
          <p:nvPr/>
        </p:nvSpPr>
        <p:spPr>
          <a:xfrm rot="10800000" flipV="1">
            <a:off x="9597253" y="3851714"/>
            <a:ext cx="2231134" cy="11023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a:t>The stock tickers come in various formats with the codes for the various international exchanges</a:t>
            </a:r>
            <a:endParaRPr lang="en-US" sz="1400" b="1" dirty="0"/>
          </a:p>
        </p:txBody>
      </p:sp>
      <p:sp>
        <p:nvSpPr>
          <p:cNvPr id="12" name="Rectangle 11">
            <a:extLst>
              <a:ext uri="{FF2B5EF4-FFF2-40B4-BE49-F238E27FC236}">
                <a16:creationId xmlns:a16="http://schemas.microsoft.com/office/drawing/2014/main" id="{68EAA15C-D2C7-7457-8760-F29FCB7CF200}"/>
              </a:ext>
            </a:extLst>
          </p:cNvPr>
          <p:cNvSpPr/>
          <p:nvPr/>
        </p:nvSpPr>
        <p:spPr>
          <a:xfrm rot="10800000" flipV="1">
            <a:off x="7366119" y="5281818"/>
            <a:ext cx="2231134" cy="11023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a:t>Once converted the tickers are fed into the API to retrieve the corporate financial data</a:t>
            </a:r>
            <a:endParaRPr lang="en-US" sz="1400" b="1" dirty="0"/>
          </a:p>
        </p:txBody>
      </p:sp>
      <p:sp>
        <p:nvSpPr>
          <p:cNvPr id="9" name="Oval 8">
            <a:extLst>
              <a:ext uri="{FF2B5EF4-FFF2-40B4-BE49-F238E27FC236}">
                <a16:creationId xmlns:a16="http://schemas.microsoft.com/office/drawing/2014/main" id="{8584F8E9-C134-117D-8295-EC90931C6B9B}"/>
              </a:ext>
            </a:extLst>
          </p:cNvPr>
          <p:cNvSpPr/>
          <p:nvPr/>
        </p:nvSpPr>
        <p:spPr>
          <a:xfrm>
            <a:off x="857956" y="1055077"/>
            <a:ext cx="2497416" cy="817986"/>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600" dirty="0"/>
              <a:t>Format all  tickers/exchanges</a:t>
            </a:r>
          </a:p>
        </p:txBody>
      </p:sp>
      <p:sp>
        <p:nvSpPr>
          <p:cNvPr id="3" name="TextBox 2">
            <a:extLst>
              <a:ext uri="{FF2B5EF4-FFF2-40B4-BE49-F238E27FC236}">
                <a16:creationId xmlns:a16="http://schemas.microsoft.com/office/drawing/2014/main" id="{7A290ADA-D76B-EC14-03F0-BF51D18270E8}"/>
              </a:ext>
            </a:extLst>
          </p:cNvPr>
          <p:cNvSpPr txBox="1"/>
          <p:nvPr/>
        </p:nvSpPr>
        <p:spPr>
          <a:xfrm>
            <a:off x="11548088" y="6476913"/>
            <a:ext cx="643912" cy="369332"/>
          </a:xfrm>
          <a:prstGeom prst="rect">
            <a:avLst/>
          </a:prstGeom>
          <a:noFill/>
        </p:spPr>
        <p:txBody>
          <a:bodyPr wrap="square" rtlCol="0">
            <a:spAutoFit/>
          </a:bodyPr>
          <a:lstStyle/>
          <a:p>
            <a:fld id="{73EE756E-0851-4834-B135-A4DFF166D129}" type="slidenum">
              <a:rPr lang="en-US" smtClean="0"/>
              <a:t>15</a:t>
            </a:fld>
            <a:endParaRPr lang="en-US" dirty="0"/>
          </a:p>
        </p:txBody>
      </p:sp>
    </p:spTree>
    <p:extLst>
      <p:ext uri="{BB962C8B-B14F-4D97-AF65-F5344CB8AC3E}">
        <p14:creationId xmlns:p14="http://schemas.microsoft.com/office/powerpoint/2010/main" val="3075584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89A4AE1-8446-08E0-7642-4DDB2D189A96}"/>
              </a:ext>
            </a:extLst>
          </p:cNvPr>
          <p:cNvSpPr>
            <a:spLocks noGrp="1"/>
          </p:cNvSpPr>
          <p:nvPr>
            <p:ph type="title"/>
          </p:nvPr>
        </p:nvSpPr>
        <p:spPr>
          <a:xfrm>
            <a:off x="1371597" y="348865"/>
            <a:ext cx="10044023" cy="877729"/>
          </a:xfrm>
        </p:spPr>
        <p:txBody>
          <a:bodyPr anchor="ctr">
            <a:normAutofit/>
          </a:bodyPr>
          <a:lstStyle/>
          <a:p>
            <a:r>
              <a:rPr lang="en-US" sz="4000" dirty="0">
                <a:solidFill>
                  <a:srgbClr val="FFFFFF"/>
                </a:solidFill>
              </a:rPr>
              <a:t>Create custom APIs to retrieve financial data</a:t>
            </a:r>
          </a:p>
        </p:txBody>
      </p:sp>
      <p:sp>
        <p:nvSpPr>
          <p:cNvPr id="7" name="Rectangle 6">
            <a:extLst>
              <a:ext uri="{FF2B5EF4-FFF2-40B4-BE49-F238E27FC236}">
                <a16:creationId xmlns:a16="http://schemas.microsoft.com/office/drawing/2014/main" id="{72D44EE8-D713-D16B-F99D-9DA10D6F32DD}"/>
              </a:ext>
            </a:extLst>
          </p:cNvPr>
          <p:cNvSpPr/>
          <p:nvPr/>
        </p:nvSpPr>
        <p:spPr>
          <a:xfrm>
            <a:off x="1316040" y="5126566"/>
            <a:ext cx="4463802" cy="117881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defTabSz="804672">
              <a:spcAft>
                <a:spcPts val="600"/>
              </a:spcAft>
            </a:pPr>
            <a:r>
              <a:rPr lang="en-US" sz="1232" kern="1200" dirty="0">
                <a:solidFill>
                  <a:srgbClr val="555555"/>
                </a:solidFill>
                <a:latin typeface="+mn-lt"/>
                <a:ea typeface="+mn-ea"/>
                <a:cs typeface="+mn-cs"/>
              </a:rPr>
              <a:t>Financials retrieved:  Reported Currency, Employee Count, Revenue, EBITDA, Market Cap, gross Profit, Net Income, </a:t>
            </a:r>
            <a:r>
              <a:rPr lang="en-US" sz="1232" kern="1200" dirty="0" err="1">
                <a:solidFill>
                  <a:srgbClr val="555555"/>
                </a:solidFill>
                <a:latin typeface="+mn-lt"/>
                <a:ea typeface="+mn-ea"/>
                <a:cs typeface="+mn-cs"/>
              </a:rPr>
              <a:t>Cash&amp;Cash</a:t>
            </a:r>
            <a:r>
              <a:rPr lang="en-US" sz="1232" kern="1200" dirty="0">
                <a:solidFill>
                  <a:srgbClr val="555555"/>
                </a:solidFill>
                <a:latin typeface="+mn-lt"/>
                <a:ea typeface="+mn-ea"/>
                <a:cs typeface="+mn-cs"/>
              </a:rPr>
              <a:t> Equivalents, Short/Long Term Investments, Total Assets, Total Liabilities, Total Investments, Total Debt, Total Equity for 2013-2023</a:t>
            </a:r>
            <a:endParaRPr lang="en-US" sz="1400" dirty="0"/>
          </a:p>
        </p:txBody>
      </p:sp>
      <p:sp>
        <p:nvSpPr>
          <p:cNvPr id="5" name="TextBox 4">
            <a:extLst>
              <a:ext uri="{FF2B5EF4-FFF2-40B4-BE49-F238E27FC236}">
                <a16:creationId xmlns:a16="http://schemas.microsoft.com/office/drawing/2014/main" id="{DE21D0D2-D91E-06EC-B52E-0A4B980884BD}"/>
              </a:ext>
            </a:extLst>
          </p:cNvPr>
          <p:cNvSpPr txBox="1"/>
          <p:nvPr/>
        </p:nvSpPr>
        <p:spPr>
          <a:xfrm>
            <a:off x="11645624" y="6525872"/>
            <a:ext cx="643912" cy="369332"/>
          </a:xfrm>
          <a:prstGeom prst="rect">
            <a:avLst/>
          </a:prstGeom>
          <a:noFill/>
        </p:spPr>
        <p:txBody>
          <a:bodyPr wrap="square" rtlCol="0">
            <a:spAutoFit/>
          </a:bodyPr>
          <a:lstStyle/>
          <a:p>
            <a:fld id="{73EE756E-0851-4834-B135-A4DFF166D129}" type="slidenum">
              <a:rPr lang="en-US" smtClean="0"/>
              <a:t>16</a:t>
            </a:fld>
            <a:endParaRPr lang="en-US" dirty="0"/>
          </a:p>
        </p:txBody>
      </p:sp>
      <p:pic>
        <p:nvPicPr>
          <p:cNvPr id="13" name="Picture 12">
            <a:extLst>
              <a:ext uri="{FF2B5EF4-FFF2-40B4-BE49-F238E27FC236}">
                <a16:creationId xmlns:a16="http://schemas.microsoft.com/office/drawing/2014/main" id="{635BF32F-9924-4DDE-51AB-18A949B31A91}"/>
              </a:ext>
            </a:extLst>
          </p:cNvPr>
          <p:cNvPicPr>
            <a:picLocks noChangeAspect="1"/>
          </p:cNvPicPr>
          <p:nvPr/>
        </p:nvPicPr>
        <p:blipFill>
          <a:blip r:embed="rId3"/>
          <a:stretch>
            <a:fillRect/>
          </a:stretch>
        </p:blipFill>
        <p:spPr>
          <a:xfrm>
            <a:off x="3790194" y="1713477"/>
            <a:ext cx="4463802" cy="1139551"/>
          </a:xfrm>
          <a:prstGeom prst="rect">
            <a:avLst/>
          </a:prstGeom>
        </p:spPr>
      </p:pic>
      <p:graphicFrame>
        <p:nvGraphicFramePr>
          <p:cNvPr id="4" name="Diagram 3">
            <a:extLst>
              <a:ext uri="{FF2B5EF4-FFF2-40B4-BE49-F238E27FC236}">
                <a16:creationId xmlns:a16="http://schemas.microsoft.com/office/drawing/2014/main" id="{DCC24C27-42E7-6902-242A-77F22B10A660}"/>
              </a:ext>
            </a:extLst>
          </p:cNvPr>
          <p:cNvGraphicFramePr/>
          <p:nvPr>
            <p:extLst>
              <p:ext uri="{D42A27DB-BD31-4B8C-83A1-F6EECF244321}">
                <p14:modId xmlns:p14="http://schemas.microsoft.com/office/powerpoint/2010/main" val="368382337"/>
              </p:ext>
            </p:extLst>
          </p:nvPr>
        </p:nvGraphicFramePr>
        <p:xfrm>
          <a:off x="1163659" y="2112579"/>
          <a:ext cx="5641615" cy="350718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Oval 2">
            <a:extLst>
              <a:ext uri="{FF2B5EF4-FFF2-40B4-BE49-F238E27FC236}">
                <a16:creationId xmlns:a16="http://schemas.microsoft.com/office/drawing/2014/main" id="{2D20BFF5-5FD3-68C6-87A4-A2BE2FE2A047}"/>
              </a:ext>
            </a:extLst>
          </p:cNvPr>
          <p:cNvSpPr/>
          <p:nvPr/>
        </p:nvSpPr>
        <p:spPr>
          <a:xfrm>
            <a:off x="132687" y="1731434"/>
            <a:ext cx="3685032" cy="1085445"/>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400" dirty="0"/>
              <a:t>API to retrieve 10 years of income and financial statements</a:t>
            </a:r>
          </a:p>
        </p:txBody>
      </p:sp>
      <p:pic>
        <p:nvPicPr>
          <p:cNvPr id="11" name="Picture 10">
            <a:extLst>
              <a:ext uri="{FF2B5EF4-FFF2-40B4-BE49-F238E27FC236}">
                <a16:creationId xmlns:a16="http://schemas.microsoft.com/office/drawing/2014/main" id="{A1705469-EBF3-330B-7F80-6B163DF5B897}"/>
              </a:ext>
            </a:extLst>
          </p:cNvPr>
          <p:cNvPicPr>
            <a:picLocks noChangeAspect="1"/>
          </p:cNvPicPr>
          <p:nvPr/>
        </p:nvPicPr>
        <p:blipFill>
          <a:blip r:embed="rId9"/>
          <a:stretch>
            <a:fillRect/>
          </a:stretch>
        </p:blipFill>
        <p:spPr>
          <a:xfrm>
            <a:off x="6957655" y="2767426"/>
            <a:ext cx="4963431" cy="3943112"/>
          </a:xfrm>
          <a:prstGeom prst="rect">
            <a:avLst/>
          </a:prstGeom>
        </p:spPr>
      </p:pic>
      <p:pic>
        <p:nvPicPr>
          <p:cNvPr id="6" name="Picture 5" descr="A screenshot of a computer screen&#10;&#10;Description automatically generated">
            <a:extLst>
              <a:ext uri="{FF2B5EF4-FFF2-40B4-BE49-F238E27FC236}">
                <a16:creationId xmlns:a16="http://schemas.microsoft.com/office/drawing/2014/main" id="{1DE7DD6B-5B1E-F16E-402B-1191306500A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05273" y="2817626"/>
            <a:ext cx="4247007" cy="2798212"/>
          </a:xfrm>
          <a:prstGeom prst="rect">
            <a:avLst/>
          </a:prstGeom>
          <a:ln>
            <a:solidFill>
              <a:schemeClr val="accent1"/>
            </a:solidFill>
          </a:ln>
        </p:spPr>
      </p:pic>
    </p:spTree>
    <p:extLst>
      <p:ext uri="{BB962C8B-B14F-4D97-AF65-F5344CB8AC3E}">
        <p14:creationId xmlns:p14="http://schemas.microsoft.com/office/powerpoint/2010/main" val="3903874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D1263C-DBC5-867E-CE5B-3D2A82E07575}"/>
              </a:ext>
            </a:extLst>
          </p:cNvPr>
          <p:cNvSpPr>
            <a:spLocks noGrp="1"/>
          </p:cNvSpPr>
          <p:nvPr>
            <p:ph type="title"/>
          </p:nvPr>
        </p:nvSpPr>
        <p:spPr>
          <a:xfrm>
            <a:off x="269631" y="295068"/>
            <a:ext cx="12332677" cy="975948"/>
          </a:xfrm>
        </p:spPr>
        <p:txBody>
          <a:bodyPr anchor="b">
            <a:noAutofit/>
          </a:bodyPr>
          <a:lstStyle/>
          <a:p>
            <a:r>
              <a:rPr lang="en-US" sz="4000" b="1" dirty="0"/>
              <a:t>Combine all CDP and financial data into uniform dataframes</a:t>
            </a:r>
          </a:p>
        </p:txBody>
      </p:sp>
      <p:sp>
        <p:nvSpPr>
          <p:cNvPr id="19" name="Rectangle 18">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9" name="Content Placeholder 8" descr="A screenshot of a computer&#10;&#10;Description automatically generated">
            <a:extLst>
              <a:ext uri="{FF2B5EF4-FFF2-40B4-BE49-F238E27FC236}">
                <a16:creationId xmlns:a16="http://schemas.microsoft.com/office/drawing/2014/main" id="{D32F515E-6BC3-7932-2811-85E4F66AA4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029" y="2889081"/>
            <a:ext cx="4646863" cy="1972185"/>
          </a:xfrm>
          <a:prstGeom prst="rect">
            <a:avLst/>
          </a:prstGeom>
        </p:spPr>
      </p:pic>
      <p:pic>
        <p:nvPicPr>
          <p:cNvPr id="10" name="Picture 9" descr="A screenshot of a computer screen&#10;&#10;Description automatically generated">
            <a:extLst>
              <a:ext uri="{FF2B5EF4-FFF2-40B4-BE49-F238E27FC236}">
                <a16:creationId xmlns:a16="http://schemas.microsoft.com/office/drawing/2014/main" id="{76DFAECF-4FE3-594E-1A9A-B351AD0A18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4788" y="2870875"/>
            <a:ext cx="2965951" cy="1954166"/>
          </a:xfrm>
          <a:prstGeom prst="rect">
            <a:avLst/>
          </a:prstGeom>
          <a:ln>
            <a:solidFill>
              <a:schemeClr val="accent1"/>
            </a:solidFill>
          </a:ln>
        </p:spPr>
      </p:pic>
      <p:sp>
        <p:nvSpPr>
          <p:cNvPr id="12" name="Rectangle 11">
            <a:extLst>
              <a:ext uri="{FF2B5EF4-FFF2-40B4-BE49-F238E27FC236}">
                <a16:creationId xmlns:a16="http://schemas.microsoft.com/office/drawing/2014/main" id="{F28E7CDF-59B2-EDE9-50FC-031E8A4898E7}"/>
              </a:ext>
            </a:extLst>
          </p:cNvPr>
          <p:cNvSpPr/>
          <p:nvPr/>
        </p:nvSpPr>
        <p:spPr>
          <a:xfrm>
            <a:off x="8415472" y="2016276"/>
            <a:ext cx="3252272" cy="26837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defTabSz="777240">
              <a:spcAft>
                <a:spcPts val="600"/>
              </a:spcAft>
            </a:pPr>
            <a:r>
              <a:rPr lang="en-US" sz="1530" b="1" kern="1200" dirty="0">
                <a:solidFill>
                  <a:schemeClr val="bg1"/>
                </a:solidFill>
                <a:latin typeface="+mn-lt"/>
                <a:ea typeface="+mn-ea"/>
                <a:cs typeface="+mn-cs"/>
              </a:rPr>
              <a:t>CDP data issues:</a:t>
            </a:r>
          </a:p>
          <a:p>
            <a:pPr defTabSz="777240">
              <a:spcAft>
                <a:spcPts val="600"/>
              </a:spcAft>
            </a:pPr>
            <a:r>
              <a:rPr lang="en-US" sz="1530" b="1" kern="1200" dirty="0">
                <a:solidFill>
                  <a:schemeClr val="bg1"/>
                </a:solidFill>
                <a:latin typeface="+mn-lt"/>
                <a:ea typeface="+mn-ea"/>
                <a:cs typeface="+mn-cs"/>
              </a:rPr>
              <a:t>-Different worksheets</a:t>
            </a:r>
          </a:p>
          <a:p>
            <a:pPr defTabSz="777240">
              <a:spcAft>
                <a:spcPts val="600"/>
              </a:spcAft>
            </a:pPr>
            <a:r>
              <a:rPr lang="en-US" sz="1530" b="1" kern="1200" dirty="0">
                <a:solidFill>
                  <a:schemeClr val="bg1"/>
                </a:solidFill>
                <a:latin typeface="+mn-lt"/>
                <a:ea typeface="+mn-ea"/>
                <a:cs typeface="+mn-cs"/>
              </a:rPr>
              <a:t>-Different headers</a:t>
            </a:r>
          </a:p>
          <a:p>
            <a:pPr defTabSz="777240">
              <a:spcAft>
                <a:spcPts val="600"/>
              </a:spcAft>
            </a:pPr>
            <a:r>
              <a:rPr lang="en-US" sz="1530" b="1" kern="1200" dirty="0">
                <a:solidFill>
                  <a:schemeClr val="bg1"/>
                </a:solidFill>
                <a:latin typeface="+mn-lt"/>
                <a:ea typeface="+mn-ea"/>
                <a:cs typeface="+mn-cs"/>
              </a:rPr>
              <a:t>-Different Ticker formats</a:t>
            </a:r>
          </a:p>
          <a:p>
            <a:pPr defTabSz="777240">
              <a:spcAft>
                <a:spcPts val="600"/>
              </a:spcAft>
            </a:pPr>
            <a:r>
              <a:rPr lang="en-US" sz="1530" b="1" dirty="0">
                <a:solidFill>
                  <a:schemeClr val="bg1"/>
                </a:solidFill>
              </a:rPr>
              <a:t>-Missing Industry, Sector information</a:t>
            </a:r>
          </a:p>
          <a:p>
            <a:pPr defTabSz="777240">
              <a:spcAft>
                <a:spcPts val="600"/>
              </a:spcAft>
            </a:pPr>
            <a:r>
              <a:rPr lang="en-US" sz="1530" b="1" dirty="0">
                <a:solidFill>
                  <a:schemeClr val="bg1"/>
                </a:solidFill>
              </a:rPr>
              <a:t>-Incorporate 3</a:t>
            </a:r>
            <a:r>
              <a:rPr lang="en-US" sz="1530" b="1" baseline="30000" dirty="0">
                <a:solidFill>
                  <a:schemeClr val="bg1"/>
                </a:solidFill>
              </a:rPr>
              <a:t>rd</a:t>
            </a:r>
            <a:r>
              <a:rPr lang="en-US" sz="1530" b="1" dirty="0">
                <a:solidFill>
                  <a:schemeClr val="bg1"/>
                </a:solidFill>
              </a:rPr>
              <a:t> Party Verification</a:t>
            </a:r>
          </a:p>
          <a:p>
            <a:pPr defTabSz="777240">
              <a:spcAft>
                <a:spcPts val="600"/>
              </a:spcAft>
            </a:pPr>
            <a:r>
              <a:rPr lang="en-US" sz="1530" b="1" dirty="0">
                <a:solidFill>
                  <a:schemeClr val="bg1"/>
                </a:solidFill>
              </a:rPr>
              <a:t>-Incorporate Evaluation Status</a:t>
            </a:r>
            <a:endParaRPr lang="en-US" b="1" dirty="0">
              <a:solidFill>
                <a:schemeClr val="bg1"/>
              </a:solidFill>
            </a:endParaRPr>
          </a:p>
        </p:txBody>
      </p:sp>
      <p:pic>
        <p:nvPicPr>
          <p:cNvPr id="14" name="Picture 13">
            <a:extLst>
              <a:ext uri="{FF2B5EF4-FFF2-40B4-BE49-F238E27FC236}">
                <a16:creationId xmlns:a16="http://schemas.microsoft.com/office/drawing/2014/main" id="{B7F9207B-176F-4F2D-538C-3F2CAB75299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52" y="5943124"/>
            <a:ext cx="12192000" cy="642026"/>
          </a:xfrm>
          <a:prstGeom prst="rect">
            <a:avLst/>
          </a:prstGeom>
        </p:spPr>
      </p:pic>
      <p:sp>
        <p:nvSpPr>
          <p:cNvPr id="3" name="Arrow: Down 2">
            <a:extLst>
              <a:ext uri="{FF2B5EF4-FFF2-40B4-BE49-F238E27FC236}">
                <a16:creationId xmlns:a16="http://schemas.microsoft.com/office/drawing/2014/main" id="{E3A745C5-FFD1-5AF1-36F0-7E168D3AE33F}"/>
              </a:ext>
            </a:extLst>
          </p:cNvPr>
          <p:cNvSpPr/>
          <p:nvPr/>
        </p:nvSpPr>
        <p:spPr>
          <a:xfrm>
            <a:off x="4701152" y="4861266"/>
            <a:ext cx="722376" cy="106357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CEBB41DF-E331-958A-859C-04FF26FD3C99}"/>
              </a:ext>
            </a:extLst>
          </p:cNvPr>
          <p:cNvSpPr/>
          <p:nvPr/>
        </p:nvSpPr>
        <p:spPr>
          <a:xfrm>
            <a:off x="3411415" y="1825511"/>
            <a:ext cx="1900425" cy="56358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200" dirty="0"/>
              <a:t>Pull all Scope 3 data</a:t>
            </a:r>
          </a:p>
        </p:txBody>
      </p:sp>
      <p:sp>
        <p:nvSpPr>
          <p:cNvPr id="5" name="Oval 4">
            <a:extLst>
              <a:ext uri="{FF2B5EF4-FFF2-40B4-BE49-F238E27FC236}">
                <a16:creationId xmlns:a16="http://schemas.microsoft.com/office/drawing/2014/main" id="{6B9D1207-101D-FB68-C1B9-7F7D316B10F8}"/>
              </a:ext>
            </a:extLst>
          </p:cNvPr>
          <p:cNvSpPr/>
          <p:nvPr/>
        </p:nvSpPr>
        <p:spPr>
          <a:xfrm>
            <a:off x="5311840" y="2153247"/>
            <a:ext cx="2155760" cy="617626"/>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600" dirty="0"/>
              <a:t>Pull all 3</a:t>
            </a:r>
            <a:r>
              <a:rPr lang="en-US" sz="1600" baseline="30000" dirty="0"/>
              <a:t>rd</a:t>
            </a:r>
            <a:r>
              <a:rPr lang="en-US" sz="1600" dirty="0"/>
              <a:t> Party Validation data</a:t>
            </a:r>
          </a:p>
        </p:txBody>
      </p:sp>
      <p:sp>
        <p:nvSpPr>
          <p:cNvPr id="6" name="TextBox 5">
            <a:extLst>
              <a:ext uri="{FF2B5EF4-FFF2-40B4-BE49-F238E27FC236}">
                <a16:creationId xmlns:a16="http://schemas.microsoft.com/office/drawing/2014/main" id="{38D552CA-0BD4-3DF2-41B6-AEA338366492}"/>
              </a:ext>
            </a:extLst>
          </p:cNvPr>
          <p:cNvSpPr txBox="1"/>
          <p:nvPr/>
        </p:nvSpPr>
        <p:spPr>
          <a:xfrm>
            <a:off x="11474936" y="6536909"/>
            <a:ext cx="643912" cy="369332"/>
          </a:xfrm>
          <a:prstGeom prst="rect">
            <a:avLst/>
          </a:prstGeom>
          <a:noFill/>
        </p:spPr>
        <p:txBody>
          <a:bodyPr wrap="square" rtlCol="0">
            <a:spAutoFit/>
          </a:bodyPr>
          <a:lstStyle/>
          <a:p>
            <a:fld id="{73EE756E-0851-4834-B135-A4DFF166D129}" type="slidenum">
              <a:rPr lang="en-US" smtClean="0"/>
              <a:t>17</a:t>
            </a:fld>
            <a:endParaRPr lang="en-US" dirty="0"/>
          </a:p>
        </p:txBody>
      </p:sp>
    </p:spTree>
    <p:extLst>
      <p:ext uri="{BB962C8B-B14F-4D97-AF65-F5344CB8AC3E}">
        <p14:creationId xmlns:p14="http://schemas.microsoft.com/office/powerpoint/2010/main" val="30199252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97EA0-DCA2-65C0-D001-C9A2909E3736}"/>
              </a:ext>
            </a:extLst>
          </p:cNvPr>
          <p:cNvSpPr>
            <a:spLocks noGrp="1"/>
          </p:cNvSpPr>
          <p:nvPr>
            <p:ph type="title"/>
          </p:nvPr>
        </p:nvSpPr>
        <p:spPr>
          <a:xfrm>
            <a:off x="838200" y="365125"/>
            <a:ext cx="11159512" cy="1325563"/>
          </a:xfrm>
        </p:spPr>
        <p:txBody>
          <a:bodyPr>
            <a:normAutofit/>
          </a:bodyPr>
          <a:lstStyle/>
          <a:p>
            <a:r>
              <a:rPr lang="en-US" sz="4000" b="1" dirty="0"/>
              <a:t>Merge all data by year into one cohesive dataframe</a:t>
            </a:r>
            <a:r>
              <a:rPr lang="en-US" sz="3600" dirty="0"/>
              <a:t>	</a:t>
            </a:r>
          </a:p>
        </p:txBody>
      </p:sp>
      <p:graphicFrame>
        <p:nvGraphicFramePr>
          <p:cNvPr id="25" name="Content Placeholder 2">
            <a:extLst>
              <a:ext uri="{FF2B5EF4-FFF2-40B4-BE49-F238E27FC236}">
                <a16:creationId xmlns:a16="http://schemas.microsoft.com/office/drawing/2014/main" id="{26D188A1-E910-18D4-227B-8D19113905C5}"/>
              </a:ext>
            </a:extLst>
          </p:cNvPr>
          <p:cNvGraphicFramePr>
            <a:graphicFrameLocks noGrp="1"/>
          </p:cNvGraphicFramePr>
          <p:nvPr>
            <p:ph idx="1"/>
            <p:extLst>
              <p:ext uri="{D42A27DB-BD31-4B8C-83A1-F6EECF244321}">
                <p14:modId xmlns:p14="http://schemas.microsoft.com/office/powerpoint/2010/main" val="2139275709"/>
              </p:ext>
            </p:extLst>
          </p:nvPr>
        </p:nvGraphicFramePr>
        <p:xfrm>
          <a:off x="2496312" y="4091977"/>
          <a:ext cx="8375904" cy="22219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a:extLst>
              <a:ext uri="{FF2B5EF4-FFF2-40B4-BE49-F238E27FC236}">
                <a16:creationId xmlns:a16="http://schemas.microsoft.com/office/drawing/2014/main" id="{84528AED-816A-9EF8-D574-9E6EBA90D88E}"/>
              </a:ext>
            </a:extLst>
          </p:cNvPr>
          <p:cNvSpPr/>
          <p:nvPr/>
        </p:nvSpPr>
        <p:spPr>
          <a:xfrm>
            <a:off x="4950215" y="1907805"/>
            <a:ext cx="2291570" cy="873983"/>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400"/>
              <a:t>Merge all Scope 3 and financial data </a:t>
            </a:r>
            <a:endParaRPr lang="en-US" sz="1400" dirty="0"/>
          </a:p>
        </p:txBody>
      </p:sp>
      <p:grpSp>
        <p:nvGrpSpPr>
          <p:cNvPr id="31" name="Group 30">
            <a:extLst>
              <a:ext uri="{FF2B5EF4-FFF2-40B4-BE49-F238E27FC236}">
                <a16:creationId xmlns:a16="http://schemas.microsoft.com/office/drawing/2014/main" id="{024FBC26-F69C-8F8A-EDF9-1BBFC999E053}"/>
              </a:ext>
            </a:extLst>
          </p:cNvPr>
          <p:cNvGrpSpPr/>
          <p:nvPr/>
        </p:nvGrpSpPr>
        <p:grpSpPr>
          <a:xfrm>
            <a:off x="1473971" y="1684447"/>
            <a:ext cx="2358029" cy="2354287"/>
            <a:chOff x="1858019" y="1249731"/>
            <a:chExt cx="2358029" cy="2354287"/>
          </a:xfrm>
        </p:grpSpPr>
        <p:sp>
          <p:nvSpPr>
            <p:cNvPr id="8" name="Rectangle 7">
              <a:extLst>
                <a:ext uri="{FF2B5EF4-FFF2-40B4-BE49-F238E27FC236}">
                  <a16:creationId xmlns:a16="http://schemas.microsoft.com/office/drawing/2014/main" id="{AF57501F-C747-E57F-402E-0FE8BA8C0E76}"/>
                </a:ext>
              </a:extLst>
            </p:cNvPr>
            <p:cNvSpPr/>
            <p:nvPr/>
          </p:nvSpPr>
          <p:spPr>
            <a:xfrm>
              <a:off x="2684692" y="1249731"/>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2014</a:t>
              </a:r>
            </a:p>
          </p:txBody>
        </p:sp>
        <p:sp>
          <p:nvSpPr>
            <p:cNvPr id="9" name="Rectangle 8">
              <a:extLst>
                <a:ext uri="{FF2B5EF4-FFF2-40B4-BE49-F238E27FC236}">
                  <a16:creationId xmlns:a16="http://schemas.microsoft.com/office/drawing/2014/main" id="{B50B0EA6-3A33-A9F8-547A-2477CC02AEDC}"/>
                </a:ext>
              </a:extLst>
            </p:cNvPr>
            <p:cNvSpPr/>
            <p:nvPr/>
          </p:nvSpPr>
          <p:spPr>
            <a:xfrm>
              <a:off x="1858019" y="1249731"/>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2013</a:t>
              </a:r>
            </a:p>
          </p:txBody>
        </p:sp>
        <p:sp>
          <p:nvSpPr>
            <p:cNvPr id="11" name="Rectangle 10">
              <a:extLst>
                <a:ext uri="{FF2B5EF4-FFF2-40B4-BE49-F238E27FC236}">
                  <a16:creationId xmlns:a16="http://schemas.microsoft.com/office/drawing/2014/main" id="{11290DBF-3118-A961-5E70-13DE67C95999}"/>
                </a:ext>
              </a:extLst>
            </p:cNvPr>
            <p:cNvSpPr/>
            <p:nvPr/>
          </p:nvSpPr>
          <p:spPr>
            <a:xfrm>
              <a:off x="3502816" y="1250731"/>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2015</a:t>
              </a:r>
            </a:p>
          </p:txBody>
        </p:sp>
        <p:sp>
          <p:nvSpPr>
            <p:cNvPr id="13" name="Rectangle 12">
              <a:extLst>
                <a:ext uri="{FF2B5EF4-FFF2-40B4-BE49-F238E27FC236}">
                  <a16:creationId xmlns:a16="http://schemas.microsoft.com/office/drawing/2014/main" id="{108E2394-AE76-D1D1-A5C9-0B7D2ECE016D}"/>
                </a:ext>
              </a:extLst>
            </p:cNvPr>
            <p:cNvSpPr/>
            <p:nvPr/>
          </p:nvSpPr>
          <p:spPr>
            <a:xfrm>
              <a:off x="1858019" y="1851613"/>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2016</a:t>
              </a:r>
            </a:p>
          </p:txBody>
        </p:sp>
        <p:sp>
          <p:nvSpPr>
            <p:cNvPr id="18" name="Rectangle 17">
              <a:extLst>
                <a:ext uri="{FF2B5EF4-FFF2-40B4-BE49-F238E27FC236}">
                  <a16:creationId xmlns:a16="http://schemas.microsoft.com/office/drawing/2014/main" id="{F55AB0D0-9290-FD1D-3383-0DE6572A94DC}"/>
                </a:ext>
              </a:extLst>
            </p:cNvPr>
            <p:cNvSpPr/>
            <p:nvPr/>
          </p:nvSpPr>
          <p:spPr>
            <a:xfrm>
              <a:off x="2684692" y="1851613"/>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2017</a:t>
              </a:r>
            </a:p>
          </p:txBody>
        </p:sp>
        <p:sp>
          <p:nvSpPr>
            <p:cNvPr id="22" name="Rectangle 21">
              <a:extLst>
                <a:ext uri="{FF2B5EF4-FFF2-40B4-BE49-F238E27FC236}">
                  <a16:creationId xmlns:a16="http://schemas.microsoft.com/office/drawing/2014/main" id="{964FCE80-825B-6D28-1D1D-4810D662E8E2}"/>
                </a:ext>
              </a:extLst>
            </p:cNvPr>
            <p:cNvSpPr/>
            <p:nvPr/>
          </p:nvSpPr>
          <p:spPr>
            <a:xfrm>
              <a:off x="3502816" y="1848257"/>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2018</a:t>
              </a:r>
            </a:p>
          </p:txBody>
        </p:sp>
        <p:sp>
          <p:nvSpPr>
            <p:cNvPr id="24" name="Rectangle 23">
              <a:extLst>
                <a:ext uri="{FF2B5EF4-FFF2-40B4-BE49-F238E27FC236}">
                  <a16:creationId xmlns:a16="http://schemas.microsoft.com/office/drawing/2014/main" id="{9964BA19-AEA6-9E89-1DA8-4A5156990602}"/>
                </a:ext>
              </a:extLst>
            </p:cNvPr>
            <p:cNvSpPr/>
            <p:nvPr/>
          </p:nvSpPr>
          <p:spPr>
            <a:xfrm>
              <a:off x="1858019" y="2453495"/>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2019</a:t>
              </a:r>
            </a:p>
          </p:txBody>
        </p:sp>
        <p:sp>
          <p:nvSpPr>
            <p:cNvPr id="26" name="Rectangle 25">
              <a:extLst>
                <a:ext uri="{FF2B5EF4-FFF2-40B4-BE49-F238E27FC236}">
                  <a16:creationId xmlns:a16="http://schemas.microsoft.com/office/drawing/2014/main" id="{E5057544-FE0B-7E43-154C-AC96F5B22384}"/>
                </a:ext>
              </a:extLst>
            </p:cNvPr>
            <p:cNvSpPr/>
            <p:nvPr/>
          </p:nvSpPr>
          <p:spPr>
            <a:xfrm>
              <a:off x="2684692" y="2453495"/>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2020</a:t>
              </a:r>
            </a:p>
          </p:txBody>
        </p:sp>
        <p:sp>
          <p:nvSpPr>
            <p:cNvPr id="27" name="Rectangle 26">
              <a:extLst>
                <a:ext uri="{FF2B5EF4-FFF2-40B4-BE49-F238E27FC236}">
                  <a16:creationId xmlns:a16="http://schemas.microsoft.com/office/drawing/2014/main" id="{8E7FED65-45E2-2A5A-4F29-8A696C7DF843}"/>
                </a:ext>
              </a:extLst>
            </p:cNvPr>
            <p:cNvSpPr/>
            <p:nvPr/>
          </p:nvSpPr>
          <p:spPr>
            <a:xfrm>
              <a:off x="3502816" y="2445782"/>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2021</a:t>
              </a:r>
            </a:p>
          </p:txBody>
        </p:sp>
        <p:sp>
          <p:nvSpPr>
            <p:cNvPr id="28" name="Rectangle 27">
              <a:extLst>
                <a:ext uri="{FF2B5EF4-FFF2-40B4-BE49-F238E27FC236}">
                  <a16:creationId xmlns:a16="http://schemas.microsoft.com/office/drawing/2014/main" id="{3E2898D0-3CC0-4008-0AD3-F90D8B5FEFF9}"/>
                </a:ext>
              </a:extLst>
            </p:cNvPr>
            <p:cNvSpPr/>
            <p:nvPr/>
          </p:nvSpPr>
          <p:spPr>
            <a:xfrm>
              <a:off x="1858019" y="3055378"/>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2022</a:t>
              </a:r>
            </a:p>
          </p:txBody>
        </p:sp>
        <p:sp>
          <p:nvSpPr>
            <p:cNvPr id="29" name="Rectangle 28">
              <a:extLst>
                <a:ext uri="{FF2B5EF4-FFF2-40B4-BE49-F238E27FC236}">
                  <a16:creationId xmlns:a16="http://schemas.microsoft.com/office/drawing/2014/main" id="{E1AD9517-8B29-4809-5E22-5AD9A4339091}"/>
                </a:ext>
              </a:extLst>
            </p:cNvPr>
            <p:cNvSpPr/>
            <p:nvPr/>
          </p:nvSpPr>
          <p:spPr>
            <a:xfrm>
              <a:off x="2684692" y="3055378"/>
              <a:ext cx="713232"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2023</a:t>
              </a:r>
            </a:p>
          </p:txBody>
        </p:sp>
      </p:grpSp>
      <p:sp>
        <p:nvSpPr>
          <p:cNvPr id="32" name="Arrow: Right 31">
            <a:extLst>
              <a:ext uri="{FF2B5EF4-FFF2-40B4-BE49-F238E27FC236}">
                <a16:creationId xmlns:a16="http://schemas.microsoft.com/office/drawing/2014/main" id="{4C4CDBEF-DD05-8B0C-6CFF-CA4D6FE42AC7}"/>
              </a:ext>
            </a:extLst>
          </p:cNvPr>
          <p:cNvSpPr/>
          <p:nvPr/>
        </p:nvSpPr>
        <p:spPr>
          <a:xfrm>
            <a:off x="4123542" y="2163158"/>
            <a:ext cx="817127" cy="36777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C1C49DAD-CA1E-28D4-A9F7-A8DE416FD016}"/>
              </a:ext>
            </a:extLst>
          </p:cNvPr>
          <p:cNvSpPr/>
          <p:nvPr/>
        </p:nvSpPr>
        <p:spPr>
          <a:xfrm>
            <a:off x="7284186" y="2173319"/>
            <a:ext cx="817127" cy="36777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6BDA17C4-3274-9A5A-0A88-E8123EAE674D}"/>
              </a:ext>
            </a:extLst>
          </p:cNvPr>
          <p:cNvSpPr/>
          <p:nvPr/>
        </p:nvSpPr>
        <p:spPr>
          <a:xfrm>
            <a:off x="8513064" y="1819657"/>
            <a:ext cx="2624328" cy="1416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2013, 2014, 2015, 2016, 2017, 2018, 2019, 2020, 2021, 2022, 2023</a:t>
            </a:r>
          </a:p>
        </p:txBody>
      </p:sp>
      <p:sp>
        <p:nvSpPr>
          <p:cNvPr id="6" name="TextBox 5">
            <a:extLst>
              <a:ext uri="{FF2B5EF4-FFF2-40B4-BE49-F238E27FC236}">
                <a16:creationId xmlns:a16="http://schemas.microsoft.com/office/drawing/2014/main" id="{4912FBF3-1D5B-467E-EECB-614685DC01B2}"/>
              </a:ext>
            </a:extLst>
          </p:cNvPr>
          <p:cNvSpPr txBox="1"/>
          <p:nvPr/>
        </p:nvSpPr>
        <p:spPr>
          <a:xfrm>
            <a:off x="11353800" y="6488668"/>
            <a:ext cx="643912" cy="369332"/>
          </a:xfrm>
          <a:prstGeom prst="rect">
            <a:avLst/>
          </a:prstGeom>
          <a:noFill/>
        </p:spPr>
        <p:txBody>
          <a:bodyPr wrap="square" rtlCol="0">
            <a:spAutoFit/>
          </a:bodyPr>
          <a:lstStyle/>
          <a:p>
            <a:fld id="{73EE756E-0851-4834-B135-A4DFF166D129}" type="slidenum">
              <a:rPr lang="en-US" smtClean="0"/>
              <a:t>18</a:t>
            </a:fld>
            <a:endParaRPr lang="en-US" dirty="0"/>
          </a:p>
        </p:txBody>
      </p:sp>
    </p:spTree>
    <p:extLst>
      <p:ext uri="{BB962C8B-B14F-4D97-AF65-F5344CB8AC3E}">
        <p14:creationId xmlns:p14="http://schemas.microsoft.com/office/powerpoint/2010/main" val="17956396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E61B563-A4B2-5783-81AF-A2A053D7476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5352229"/>
            <a:ext cx="12192000" cy="1519356"/>
            <a:chOff x="0" y="-29768"/>
            <a:chExt cx="12202174" cy="1519356"/>
          </a:xfrm>
        </p:grpSpPr>
        <p:sp>
          <p:nvSpPr>
            <p:cNvPr id="11" name="Rectangle 10">
              <a:extLst>
                <a:ext uri="{FF2B5EF4-FFF2-40B4-BE49-F238E27FC236}">
                  <a16:creationId xmlns:a16="http://schemas.microsoft.com/office/drawing/2014/main" id="{40633BBC-8C60-7DC4-F0CC-CE32251096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CC98078-F2A2-725C-ED61-320B63B695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289101" y="-1429602"/>
              <a:ext cx="1507122" cy="4319024"/>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1CD4C03-24F0-57A9-530E-8F2ABABDC5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880884" y="-2910652"/>
              <a:ext cx="1519356" cy="7281123"/>
            </a:xfrm>
            <a:prstGeom prst="rect">
              <a:avLst/>
            </a:prstGeom>
            <a:gradFill>
              <a:gsLst>
                <a:gs pos="29000">
                  <a:schemeClr val="accent5">
                    <a:lumMod val="60000"/>
                    <a:lumOff val="40000"/>
                    <a:alpha val="0"/>
                  </a:schemeClr>
                </a:gs>
                <a:gs pos="100000">
                  <a:schemeClr val="accent5">
                    <a:lumMod val="75000"/>
                    <a:alpha val="7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09036C82-4AED-C9F0-EB8F-B720104C32B0}"/>
              </a:ext>
            </a:extLst>
          </p:cNvPr>
          <p:cNvSpPr>
            <a:spLocks noGrp="1"/>
          </p:cNvSpPr>
          <p:nvPr>
            <p:ph type="title"/>
          </p:nvPr>
        </p:nvSpPr>
        <p:spPr>
          <a:xfrm>
            <a:off x="838200" y="5609902"/>
            <a:ext cx="6924026" cy="913975"/>
          </a:xfrm>
        </p:spPr>
        <p:txBody>
          <a:bodyPr vert="horz" lIns="91440" tIns="45720" rIns="91440" bIns="45720" rtlCol="0" anchor="ctr">
            <a:normAutofit/>
          </a:bodyPr>
          <a:lstStyle/>
          <a:p>
            <a:r>
              <a:rPr lang="en-US" sz="3100" dirty="0">
                <a:solidFill>
                  <a:srgbClr val="FFFFFF"/>
                </a:solidFill>
                <a:effectLst/>
              </a:rPr>
              <a:t>Data Cleaning and EDA</a:t>
            </a:r>
            <a:br>
              <a:rPr lang="en-US" sz="2700" dirty="0">
                <a:solidFill>
                  <a:srgbClr val="FFFFFF"/>
                </a:solidFill>
                <a:effectLst/>
              </a:rPr>
            </a:br>
            <a:endParaRPr lang="en-US" sz="2700" dirty="0">
              <a:solidFill>
                <a:srgbClr val="FFFFFF"/>
              </a:solidFill>
            </a:endParaRPr>
          </a:p>
        </p:txBody>
      </p:sp>
      <p:pic>
        <p:nvPicPr>
          <p:cNvPr id="21" name="Picture 20" descr="Hand spraying sanitiser">
            <a:extLst>
              <a:ext uri="{FF2B5EF4-FFF2-40B4-BE49-F238E27FC236}">
                <a16:creationId xmlns:a16="http://schemas.microsoft.com/office/drawing/2014/main" id="{EAF622C4-4092-E3BC-65CB-529878C798DB}"/>
              </a:ext>
            </a:extLst>
          </p:cNvPr>
          <p:cNvPicPr>
            <a:picLocks noChangeAspect="1"/>
          </p:cNvPicPr>
          <p:nvPr/>
        </p:nvPicPr>
        <p:blipFill rotWithShape="1">
          <a:blip r:embed="rId3"/>
          <a:srcRect t="24133" b="10100"/>
          <a:stretch/>
        </p:blipFill>
        <p:spPr>
          <a:xfrm>
            <a:off x="1" y="10"/>
            <a:ext cx="12191998" cy="5352218"/>
          </a:xfrm>
          <a:prstGeom prst="rect">
            <a:avLst/>
          </a:prstGeom>
        </p:spPr>
      </p:pic>
      <p:sp>
        <p:nvSpPr>
          <p:cNvPr id="4" name="Oval 3">
            <a:extLst>
              <a:ext uri="{FF2B5EF4-FFF2-40B4-BE49-F238E27FC236}">
                <a16:creationId xmlns:a16="http://schemas.microsoft.com/office/drawing/2014/main" id="{95BB60BA-18A3-11B8-7389-61CFAFC80F27}"/>
              </a:ext>
            </a:extLst>
          </p:cNvPr>
          <p:cNvSpPr/>
          <p:nvPr/>
        </p:nvSpPr>
        <p:spPr>
          <a:xfrm>
            <a:off x="734954" y="334123"/>
            <a:ext cx="2350210" cy="1171649"/>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spcAft>
                <a:spcPts val="600"/>
              </a:spcAft>
            </a:pPr>
            <a:r>
              <a:rPr lang="en-US" dirty="0"/>
              <a:t>Data Cleaning</a:t>
            </a:r>
          </a:p>
        </p:txBody>
      </p:sp>
      <p:sp>
        <p:nvSpPr>
          <p:cNvPr id="5" name="Rectangle 4">
            <a:extLst>
              <a:ext uri="{FF2B5EF4-FFF2-40B4-BE49-F238E27FC236}">
                <a16:creationId xmlns:a16="http://schemas.microsoft.com/office/drawing/2014/main" id="{BEB19B0B-4C5C-9053-F327-0DE7A3D57C16}"/>
              </a:ext>
            </a:extLst>
          </p:cNvPr>
          <p:cNvSpPr/>
          <p:nvPr/>
        </p:nvSpPr>
        <p:spPr>
          <a:xfrm>
            <a:off x="6247748" y="4251960"/>
            <a:ext cx="4167268" cy="18764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i="0" dirty="0">
                <a:solidFill>
                  <a:schemeClr val="bg1"/>
                </a:solidFill>
                <a:effectLst/>
                <a:highlight>
                  <a:srgbClr val="156082"/>
                </a:highlight>
                <a:latin typeface="-apple-system"/>
              </a:rPr>
              <a:t>-Drop emissions amounts with no data</a:t>
            </a:r>
          </a:p>
          <a:p>
            <a:r>
              <a:rPr lang="en-US" b="1" dirty="0">
                <a:solidFill>
                  <a:schemeClr val="bg1"/>
                </a:solidFill>
                <a:highlight>
                  <a:srgbClr val="156082"/>
                </a:highlight>
                <a:latin typeface="-apple-system"/>
              </a:rPr>
              <a:t>-Deal with nulls</a:t>
            </a:r>
          </a:p>
          <a:p>
            <a:r>
              <a:rPr lang="en-US" b="1" dirty="0">
                <a:solidFill>
                  <a:schemeClr val="bg1"/>
                </a:solidFill>
                <a:highlight>
                  <a:srgbClr val="156082"/>
                </a:highlight>
                <a:latin typeface="-apple-system"/>
              </a:rPr>
              <a:t>-Drop rows where all corporate data = 0</a:t>
            </a:r>
          </a:p>
          <a:p>
            <a:r>
              <a:rPr lang="en-US" b="1" dirty="0">
                <a:solidFill>
                  <a:schemeClr val="bg1"/>
                </a:solidFill>
                <a:highlight>
                  <a:srgbClr val="156082"/>
                </a:highlight>
                <a:latin typeface="-apple-system"/>
              </a:rPr>
              <a:t>-Replace categorical data with numeric</a:t>
            </a:r>
          </a:p>
          <a:p>
            <a:r>
              <a:rPr lang="en-US" b="1" dirty="0">
                <a:solidFill>
                  <a:schemeClr val="bg1"/>
                </a:solidFill>
                <a:highlight>
                  <a:srgbClr val="156082"/>
                </a:highlight>
                <a:latin typeface="-apple-system"/>
              </a:rPr>
              <a:t>-Find correlation</a:t>
            </a:r>
          </a:p>
          <a:p>
            <a:r>
              <a:rPr lang="en-US" b="1" dirty="0">
                <a:solidFill>
                  <a:schemeClr val="bg1"/>
                </a:solidFill>
                <a:highlight>
                  <a:srgbClr val="156082"/>
                </a:highlight>
                <a:latin typeface="-apple-system"/>
              </a:rPr>
              <a:t>-Deal with outliers…</a:t>
            </a:r>
          </a:p>
        </p:txBody>
      </p:sp>
      <p:sp>
        <p:nvSpPr>
          <p:cNvPr id="3" name="TextBox 2">
            <a:extLst>
              <a:ext uri="{FF2B5EF4-FFF2-40B4-BE49-F238E27FC236}">
                <a16:creationId xmlns:a16="http://schemas.microsoft.com/office/drawing/2014/main" id="{E6B14A9A-A2C4-550A-2901-6B50D67F32FD}"/>
              </a:ext>
            </a:extLst>
          </p:cNvPr>
          <p:cNvSpPr txBox="1"/>
          <p:nvPr/>
        </p:nvSpPr>
        <p:spPr>
          <a:xfrm>
            <a:off x="11662439" y="6523877"/>
            <a:ext cx="643912" cy="369332"/>
          </a:xfrm>
          <a:prstGeom prst="rect">
            <a:avLst/>
          </a:prstGeom>
          <a:noFill/>
        </p:spPr>
        <p:txBody>
          <a:bodyPr wrap="square" rtlCol="0">
            <a:spAutoFit/>
          </a:bodyPr>
          <a:lstStyle/>
          <a:p>
            <a:fld id="{73EE756E-0851-4834-B135-A4DFF166D129}" type="slidenum">
              <a:rPr lang="en-US" smtClean="0"/>
              <a:t>19</a:t>
            </a:fld>
            <a:endParaRPr lang="en-US" dirty="0"/>
          </a:p>
        </p:txBody>
      </p:sp>
    </p:spTree>
    <p:extLst>
      <p:ext uri="{BB962C8B-B14F-4D97-AF65-F5344CB8AC3E}">
        <p14:creationId xmlns:p14="http://schemas.microsoft.com/office/powerpoint/2010/main" val="14295544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showing decling performance">
            <a:extLst>
              <a:ext uri="{FF2B5EF4-FFF2-40B4-BE49-F238E27FC236}">
                <a16:creationId xmlns:a16="http://schemas.microsoft.com/office/drawing/2014/main" id="{960020B7-9765-A3CD-C987-17B9D85AF2C5}"/>
              </a:ext>
            </a:extLst>
          </p:cNvPr>
          <p:cNvPicPr>
            <a:picLocks noChangeAspect="1"/>
          </p:cNvPicPr>
          <p:nvPr/>
        </p:nvPicPr>
        <p:blipFill rotWithShape="1">
          <a:blip r:embed="rId2"/>
          <a:srcRect l="8389" r="38952" b="-2"/>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E5A1CF-3AB2-0A0B-C7FD-7653C5D51BCC}"/>
              </a:ext>
            </a:extLst>
          </p:cNvPr>
          <p:cNvSpPr>
            <a:spLocks noGrp="1"/>
          </p:cNvSpPr>
          <p:nvPr>
            <p:ph type="title"/>
          </p:nvPr>
        </p:nvSpPr>
        <p:spPr>
          <a:xfrm>
            <a:off x="6115317" y="405685"/>
            <a:ext cx="5464968" cy="1559301"/>
          </a:xfrm>
        </p:spPr>
        <p:txBody>
          <a:bodyPr>
            <a:normAutofit/>
          </a:bodyPr>
          <a:lstStyle/>
          <a:p>
            <a:r>
              <a:rPr lang="en-US" sz="4000" dirty="0"/>
              <a:t>Presentation Outline</a:t>
            </a:r>
          </a:p>
        </p:txBody>
      </p:sp>
      <p:sp>
        <p:nvSpPr>
          <p:cNvPr id="3" name="Content Placeholder 2">
            <a:extLst>
              <a:ext uri="{FF2B5EF4-FFF2-40B4-BE49-F238E27FC236}">
                <a16:creationId xmlns:a16="http://schemas.microsoft.com/office/drawing/2014/main" id="{B6CF2DCF-6A39-1F1C-E0D5-DF1AD5CD9F64}"/>
              </a:ext>
            </a:extLst>
          </p:cNvPr>
          <p:cNvSpPr>
            <a:spLocks noGrp="1"/>
          </p:cNvSpPr>
          <p:nvPr>
            <p:ph idx="1"/>
          </p:nvPr>
        </p:nvSpPr>
        <p:spPr>
          <a:xfrm>
            <a:off x="6115317" y="2743200"/>
            <a:ext cx="5247340" cy="3496878"/>
          </a:xfrm>
        </p:spPr>
        <p:txBody>
          <a:bodyPr anchor="ctr">
            <a:normAutofit/>
          </a:bodyPr>
          <a:lstStyle/>
          <a:p>
            <a:r>
              <a:rPr lang="en-US" sz="2000" dirty="0"/>
              <a:t>Green House Gas Emissions Overview</a:t>
            </a:r>
          </a:p>
          <a:p>
            <a:r>
              <a:rPr lang="en-US" sz="2000" dirty="0"/>
              <a:t>Scope 3 GHG issues</a:t>
            </a:r>
          </a:p>
          <a:p>
            <a:r>
              <a:rPr lang="en-US" sz="2000" dirty="0"/>
              <a:t>CDP Data</a:t>
            </a:r>
          </a:p>
          <a:p>
            <a:r>
              <a:rPr lang="en-US" sz="2000" dirty="0"/>
              <a:t>Project Outline</a:t>
            </a:r>
          </a:p>
          <a:p>
            <a:r>
              <a:rPr lang="en-US" sz="2000" dirty="0"/>
              <a:t>APIs</a:t>
            </a:r>
          </a:p>
          <a:p>
            <a:r>
              <a:rPr lang="en-US" sz="2000" dirty="0"/>
              <a:t>Data Merging</a:t>
            </a:r>
          </a:p>
          <a:p>
            <a:r>
              <a:rPr lang="en-US" sz="2000" dirty="0"/>
              <a:t>Data Cleaning and Exploration</a:t>
            </a:r>
          </a:p>
          <a:p>
            <a:r>
              <a:rPr lang="en-US" sz="2000" dirty="0"/>
              <a:t>Data Modeling</a:t>
            </a:r>
          </a:p>
        </p:txBody>
      </p:sp>
    </p:spTree>
    <p:extLst>
      <p:ext uri="{BB962C8B-B14F-4D97-AF65-F5344CB8AC3E}">
        <p14:creationId xmlns:p14="http://schemas.microsoft.com/office/powerpoint/2010/main" val="7229343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D3B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D3F063-7AE3-8BDF-98A0-6EBB9AE142EA}"/>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fontScale="90000"/>
          </a:bodyPr>
          <a:lstStyle/>
          <a:p>
            <a:pPr algn="ctr"/>
            <a:r>
              <a:rPr lang="en-US" sz="2400" kern="1200" dirty="0">
                <a:solidFill>
                  <a:srgbClr val="FFFFFF"/>
                </a:solidFill>
                <a:latin typeface="+mj-lt"/>
                <a:ea typeface="+mj-ea"/>
                <a:cs typeface="+mj-cs"/>
              </a:rPr>
              <a:t>Analyzing Column Correlations: Identifying Interdependencies and Strengths</a:t>
            </a:r>
          </a:p>
        </p:txBody>
      </p:sp>
      <p:pic>
        <p:nvPicPr>
          <p:cNvPr id="5" name="Picture 4">
            <a:extLst>
              <a:ext uri="{FF2B5EF4-FFF2-40B4-BE49-F238E27FC236}">
                <a16:creationId xmlns:a16="http://schemas.microsoft.com/office/drawing/2014/main" id="{3E64075A-80EA-2605-05DF-4C127E3CD443}"/>
              </a:ext>
            </a:extLst>
          </p:cNvPr>
          <p:cNvPicPr>
            <a:picLocks noChangeAspect="1"/>
          </p:cNvPicPr>
          <p:nvPr/>
        </p:nvPicPr>
        <p:blipFill>
          <a:blip r:embed="rId3"/>
          <a:stretch>
            <a:fillRect/>
          </a:stretch>
        </p:blipFill>
        <p:spPr>
          <a:xfrm>
            <a:off x="6323761" y="963506"/>
            <a:ext cx="5619358" cy="4930987"/>
          </a:xfrm>
          <a:prstGeom prst="rect">
            <a:avLst/>
          </a:prstGeom>
        </p:spPr>
      </p:pic>
      <p:sp>
        <p:nvSpPr>
          <p:cNvPr id="6" name="Rectangle 5">
            <a:extLst>
              <a:ext uri="{FF2B5EF4-FFF2-40B4-BE49-F238E27FC236}">
                <a16:creationId xmlns:a16="http://schemas.microsoft.com/office/drawing/2014/main" id="{64515EBF-25D2-DB41-8E57-3184F17ACDDB}"/>
              </a:ext>
            </a:extLst>
          </p:cNvPr>
          <p:cNvSpPr/>
          <p:nvPr/>
        </p:nvSpPr>
        <p:spPr>
          <a:xfrm>
            <a:off x="3225572" y="1537520"/>
            <a:ext cx="2752354" cy="11129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The heatmap shows strong correlation between the income statement values</a:t>
            </a:r>
          </a:p>
        </p:txBody>
      </p:sp>
      <p:sp>
        <p:nvSpPr>
          <p:cNvPr id="7" name="Rectangle 6">
            <a:extLst>
              <a:ext uri="{FF2B5EF4-FFF2-40B4-BE49-F238E27FC236}">
                <a16:creationId xmlns:a16="http://schemas.microsoft.com/office/drawing/2014/main" id="{CA049074-6FFA-30A9-8D98-F92D6CD4AC2D}"/>
              </a:ext>
            </a:extLst>
          </p:cNvPr>
          <p:cNvSpPr/>
          <p:nvPr/>
        </p:nvSpPr>
        <p:spPr>
          <a:xfrm>
            <a:off x="3628583" y="3611881"/>
            <a:ext cx="2752354" cy="10891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It also shows strong correlation between the financial statement values</a:t>
            </a:r>
          </a:p>
        </p:txBody>
      </p:sp>
      <p:sp>
        <p:nvSpPr>
          <p:cNvPr id="8" name="Rectangle 7">
            <a:extLst>
              <a:ext uri="{FF2B5EF4-FFF2-40B4-BE49-F238E27FC236}">
                <a16:creationId xmlns:a16="http://schemas.microsoft.com/office/drawing/2014/main" id="{7878F393-8E11-4A75-4BFA-55CA1A6C6EA0}"/>
              </a:ext>
            </a:extLst>
          </p:cNvPr>
          <p:cNvSpPr/>
          <p:nvPr/>
        </p:nvSpPr>
        <p:spPr>
          <a:xfrm>
            <a:off x="3628583" y="5107872"/>
            <a:ext cx="2968762" cy="96950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At this point very low correlation is seen between Scope 3 emissions amount and any other features</a:t>
            </a:r>
          </a:p>
        </p:txBody>
      </p:sp>
      <p:sp>
        <p:nvSpPr>
          <p:cNvPr id="14" name="Arrow: Right 13">
            <a:extLst>
              <a:ext uri="{FF2B5EF4-FFF2-40B4-BE49-F238E27FC236}">
                <a16:creationId xmlns:a16="http://schemas.microsoft.com/office/drawing/2014/main" id="{DEF0946D-0319-526F-A553-F9761937E086}"/>
              </a:ext>
            </a:extLst>
          </p:cNvPr>
          <p:cNvSpPr/>
          <p:nvPr/>
        </p:nvSpPr>
        <p:spPr>
          <a:xfrm rot="609353">
            <a:off x="5912290" y="2349488"/>
            <a:ext cx="3156968" cy="408896"/>
          </a:xfrm>
          <a:prstGeom prst="rightArrow">
            <a:avLst>
              <a:gd name="adj1" fmla="val 22797"/>
              <a:gd name="adj2" fmla="val 4628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522E56E1-B718-0F84-73F3-93AC3C007720}"/>
              </a:ext>
            </a:extLst>
          </p:cNvPr>
          <p:cNvSpPr/>
          <p:nvPr/>
        </p:nvSpPr>
        <p:spPr>
          <a:xfrm>
            <a:off x="6380936" y="3722805"/>
            <a:ext cx="3439719" cy="24957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E5A66AB3-636D-610C-B458-5D114C079A18}"/>
              </a:ext>
            </a:extLst>
          </p:cNvPr>
          <p:cNvSpPr/>
          <p:nvPr/>
        </p:nvSpPr>
        <p:spPr>
          <a:xfrm rot="19451854">
            <a:off x="6361924" y="5017527"/>
            <a:ext cx="1603694" cy="24957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7ED4527-3041-8E2F-A1DF-CA7645995755}"/>
              </a:ext>
            </a:extLst>
          </p:cNvPr>
          <p:cNvSpPr txBox="1"/>
          <p:nvPr/>
        </p:nvSpPr>
        <p:spPr>
          <a:xfrm>
            <a:off x="11755352" y="6488668"/>
            <a:ext cx="643912" cy="369332"/>
          </a:xfrm>
          <a:prstGeom prst="rect">
            <a:avLst/>
          </a:prstGeom>
          <a:noFill/>
        </p:spPr>
        <p:txBody>
          <a:bodyPr wrap="square" rtlCol="0">
            <a:spAutoFit/>
          </a:bodyPr>
          <a:lstStyle/>
          <a:p>
            <a:fld id="{73EE756E-0851-4834-B135-A4DFF166D129}" type="slidenum">
              <a:rPr lang="en-US" smtClean="0"/>
              <a:t>20</a:t>
            </a:fld>
            <a:endParaRPr lang="en-US" dirty="0"/>
          </a:p>
        </p:txBody>
      </p:sp>
    </p:spTree>
    <p:extLst>
      <p:ext uri="{BB962C8B-B14F-4D97-AF65-F5344CB8AC3E}">
        <p14:creationId xmlns:p14="http://schemas.microsoft.com/office/powerpoint/2010/main" val="4079717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C5F3454-814F-E43E-3681-DCC5AC1E337F}"/>
              </a:ext>
            </a:extLst>
          </p:cNvPr>
          <p:cNvSpPr>
            <a:spLocks noGrp="1"/>
          </p:cNvSpPr>
          <p:nvPr>
            <p:ph type="title"/>
          </p:nvPr>
        </p:nvSpPr>
        <p:spPr>
          <a:xfrm>
            <a:off x="1371597" y="348865"/>
            <a:ext cx="10044023" cy="877729"/>
          </a:xfrm>
        </p:spPr>
        <p:txBody>
          <a:bodyPr anchor="ctr">
            <a:normAutofit fontScale="90000"/>
          </a:bodyPr>
          <a:lstStyle/>
          <a:p>
            <a:r>
              <a:rPr lang="en-US" kern="0" dirty="0">
                <a:solidFill>
                  <a:srgbClr val="FFFFFF"/>
                </a:solidFill>
                <a:effectLst/>
                <a:ea typeface="Times New Roman" panose="02020603050405020304" pitchFamily="18" charset="0"/>
                <a:cs typeface="Times New Roman" panose="02020603050405020304" pitchFamily="18" charset="0"/>
              </a:rPr>
              <a:t>Outliers: Phase I</a:t>
            </a:r>
            <a:br>
              <a:rPr lang="en-US" sz="2800" kern="1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br>
            <a:endParaRPr lang="en-US" sz="2800" dirty="0">
              <a:solidFill>
                <a:srgbClr val="FFFFFF"/>
              </a:solidFill>
            </a:endParaRPr>
          </a:p>
        </p:txBody>
      </p:sp>
      <p:sp>
        <p:nvSpPr>
          <p:cNvPr id="3" name="Content Placeholder 2">
            <a:extLst>
              <a:ext uri="{FF2B5EF4-FFF2-40B4-BE49-F238E27FC236}">
                <a16:creationId xmlns:a16="http://schemas.microsoft.com/office/drawing/2014/main" id="{C8BDB218-660E-FFCF-04E7-7FA299DFEA4F}"/>
              </a:ext>
            </a:extLst>
          </p:cNvPr>
          <p:cNvSpPr>
            <a:spLocks/>
          </p:cNvSpPr>
          <p:nvPr/>
        </p:nvSpPr>
        <p:spPr>
          <a:xfrm>
            <a:off x="541866" y="1924819"/>
            <a:ext cx="3828235" cy="4108235"/>
          </a:xfrm>
          <a:prstGeom prst="rect">
            <a:avLst/>
          </a:prstGeom>
        </p:spPr>
        <p:txBody>
          <a:bodyPr/>
          <a:lstStyle/>
          <a:p>
            <a:pPr defTabSz="777240">
              <a:spcAft>
                <a:spcPts val="600"/>
              </a:spcAft>
            </a:pPr>
            <a:r>
              <a:rPr lang="en-US" sz="2000" kern="1200" dirty="0">
                <a:solidFill>
                  <a:schemeClr val="tx1"/>
                </a:solidFill>
                <a:latin typeface="+mn-lt"/>
                <a:ea typeface="+mn-ea"/>
                <a:cs typeface="+mn-cs"/>
              </a:rPr>
              <a:t>Use scatter plots to visually find outliers</a:t>
            </a:r>
          </a:p>
          <a:p>
            <a:pPr defTabSz="777240">
              <a:spcAft>
                <a:spcPts val="600"/>
              </a:spcAft>
            </a:pPr>
            <a:r>
              <a:rPr lang="en-US" sz="2000" kern="1200" dirty="0">
                <a:solidFill>
                  <a:schemeClr val="tx1"/>
                </a:solidFill>
                <a:latin typeface="+mn-lt"/>
                <a:ea typeface="+mn-ea"/>
                <a:cs typeface="+mn-cs"/>
              </a:rPr>
              <a:t>-Plotting Scope 3 emissions vs. financial data shows most egregious outliers in both the Scope 3 data and the corporate financial data</a:t>
            </a:r>
          </a:p>
          <a:p>
            <a:pPr defTabSz="777240">
              <a:spcAft>
                <a:spcPts val="600"/>
              </a:spcAft>
            </a:pPr>
            <a:r>
              <a:rPr lang="en-US" sz="2000" dirty="0"/>
              <a:t>-Filter those rows from the dataframe using specific account ID and year</a:t>
            </a:r>
          </a:p>
        </p:txBody>
      </p:sp>
      <p:pic>
        <p:nvPicPr>
          <p:cNvPr id="4" name="Picture 3">
            <a:extLst>
              <a:ext uri="{FF2B5EF4-FFF2-40B4-BE49-F238E27FC236}">
                <a16:creationId xmlns:a16="http://schemas.microsoft.com/office/drawing/2014/main" id="{2AD3B2BA-8BC5-4130-30D8-E8467640009A}"/>
              </a:ext>
            </a:extLst>
          </p:cNvPr>
          <p:cNvPicPr>
            <a:picLocks noChangeAspect="1"/>
          </p:cNvPicPr>
          <p:nvPr/>
        </p:nvPicPr>
        <p:blipFill>
          <a:blip r:embed="rId3"/>
          <a:stretch>
            <a:fillRect/>
          </a:stretch>
        </p:blipFill>
        <p:spPr>
          <a:xfrm>
            <a:off x="5520893" y="2873251"/>
            <a:ext cx="5215496" cy="3432133"/>
          </a:xfrm>
          <a:prstGeom prst="rect">
            <a:avLst/>
          </a:prstGeom>
        </p:spPr>
      </p:pic>
      <p:cxnSp>
        <p:nvCxnSpPr>
          <p:cNvPr id="6" name="Straight Arrow Connector 5">
            <a:extLst>
              <a:ext uri="{FF2B5EF4-FFF2-40B4-BE49-F238E27FC236}">
                <a16:creationId xmlns:a16="http://schemas.microsoft.com/office/drawing/2014/main" id="{49A2A149-B6DE-C57E-3A64-8979641204B7}"/>
              </a:ext>
            </a:extLst>
          </p:cNvPr>
          <p:cNvCxnSpPr/>
          <p:nvPr/>
        </p:nvCxnSpPr>
        <p:spPr>
          <a:xfrm>
            <a:off x="4618255" y="3048163"/>
            <a:ext cx="1363206" cy="749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A73C668E-B9AC-528B-4507-98AE6F3C1CE8}"/>
              </a:ext>
            </a:extLst>
          </p:cNvPr>
          <p:cNvCxnSpPr/>
          <p:nvPr/>
        </p:nvCxnSpPr>
        <p:spPr>
          <a:xfrm>
            <a:off x="4529522" y="3946266"/>
            <a:ext cx="1363206" cy="749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84EC0BDC-1BFF-E3EC-F116-FF6D3FBDE6F2}"/>
              </a:ext>
            </a:extLst>
          </p:cNvPr>
          <p:cNvCxnSpPr/>
          <p:nvPr/>
        </p:nvCxnSpPr>
        <p:spPr>
          <a:xfrm>
            <a:off x="4443399" y="5958093"/>
            <a:ext cx="1363206" cy="749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20171F0A-9C5D-749C-4B9F-7D509A6201DF}"/>
              </a:ext>
            </a:extLst>
          </p:cNvPr>
          <p:cNvCxnSpPr>
            <a:cxnSpLocks/>
          </p:cNvCxnSpPr>
          <p:nvPr/>
        </p:nvCxnSpPr>
        <p:spPr>
          <a:xfrm flipH="1">
            <a:off x="9389863" y="2280630"/>
            <a:ext cx="195735" cy="80501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A22340C0-0C8A-B041-FA9A-3693E850972F}"/>
              </a:ext>
            </a:extLst>
          </p:cNvPr>
          <p:cNvSpPr txBox="1"/>
          <p:nvPr/>
        </p:nvSpPr>
        <p:spPr>
          <a:xfrm>
            <a:off x="11746208" y="6488897"/>
            <a:ext cx="643912" cy="369332"/>
          </a:xfrm>
          <a:prstGeom prst="rect">
            <a:avLst/>
          </a:prstGeom>
          <a:noFill/>
        </p:spPr>
        <p:txBody>
          <a:bodyPr wrap="square" rtlCol="0">
            <a:spAutoFit/>
          </a:bodyPr>
          <a:lstStyle/>
          <a:p>
            <a:fld id="{73EE756E-0851-4834-B135-A4DFF166D129}" type="slidenum">
              <a:rPr lang="en-US" smtClean="0"/>
              <a:t>21</a:t>
            </a:fld>
            <a:endParaRPr lang="en-US" dirty="0"/>
          </a:p>
        </p:txBody>
      </p:sp>
    </p:spTree>
    <p:extLst>
      <p:ext uri="{BB962C8B-B14F-4D97-AF65-F5344CB8AC3E}">
        <p14:creationId xmlns:p14="http://schemas.microsoft.com/office/powerpoint/2010/main" val="3805259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C5F3454-814F-E43E-3681-DCC5AC1E337F}"/>
              </a:ext>
            </a:extLst>
          </p:cNvPr>
          <p:cNvSpPr>
            <a:spLocks noGrp="1"/>
          </p:cNvSpPr>
          <p:nvPr>
            <p:ph type="title"/>
          </p:nvPr>
        </p:nvSpPr>
        <p:spPr>
          <a:xfrm>
            <a:off x="1371597" y="348865"/>
            <a:ext cx="10044023" cy="877729"/>
          </a:xfrm>
        </p:spPr>
        <p:txBody>
          <a:bodyPr anchor="ctr">
            <a:normAutofit fontScale="90000"/>
          </a:bodyPr>
          <a:lstStyle/>
          <a:p>
            <a:r>
              <a:rPr lang="en-US" b="1" kern="0" dirty="0">
                <a:solidFill>
                  <a:srgbClr val="FFFFFF"/>
                </a:solidFill>
                <a:effectLst/>
                <a:ea typeface="Times New Roman" panose="02020603050405020304" pitchFamily="18" charset="0"/>
                <a:cs typeface="Times New Roman" panose="02020603050405020304" pitchFamily="18" charset="0"/>
              </a:rPr>
              <a:t>Outliers: Phase II</a:t>
            </a:r>
            <a:br>
              <a:rPr lang="en-US" sz="2800" kern="1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br>
            <a:endParaRPr lang="en-US" sz="2800" dirty="0">
              <a:solidFill>
                <a:srgbClr val="FFFFFF"/>
              </a:solidFill>
            </a:endParaRPr>
          </a:p>
        </p:txBody>
      </p:sp>
      <p:sp>
        <p:nvSpPr>
          <p:cNvPr id="3" name="Content Placeholder 2">
            <a:extLst>
              <a:ext uri="{FF2B5EF4-FFF2-40B4-BE49-F238E27FC236}">
                <a16:creationId xmlns:a16="http://schemas.microsoft.com/office/drawing/2014/main" id="{C8BDB218-660E-FFCF-04E7-7FA299DFEA4F}"/>
              </a:ext>
            </a:extLst>
          </p:cNvPr>
          <p:cNvSpPr>
            <a:spLocks/>
          </p:cNvSpPr>
          <p:nvPr/>
        </p:nvSpPr>
        <p:spPr>
          <a:xfrm>
            <a:off x="609601" y="1924820"/>
            <a:ext cx="4209288" cy="3951046"/>
          </a:xfrm>
          <a:prstGeom prst="rect">
            <a:avLst/>
          </a:prstGeom>
        </p:spPr>
        <p:txBody>
          <a:bodyPr/>
          <a:lstStyle/>
          <a:p>
            <a:pPr defTabSz="777240">
              <a:spcAft>
                <a:spcPts val="600"/>
              </a:spcAft>
            </a:pPr>
            <a:r>
              <a:rPr lang="en-US" sz="2400" dirty="0"/>
              <a:t>This improved the plots slightly but attempts to normalize the data still showed significant outliers</a:t>
            </a:r>
          </a:p>
          <a:p>
            <a:pPr defTabSz="777240">
              <a:spcAft>
                <a:spcPts val="600"/>
              </a:spcAft>
            </a:pPr>
            <a:endParaRPr lang="en-US" sz="2400" kern="1200" dirty="0">
              <a:solidFill>
                <a:schemeClr val="tx1"/>
              </a:solidFill>
              <a:latin typeface="+mn-lt"/>
              <a:ea typeface="+mn-ea"/>
              <a:cs typeface="+mn-cs"/>
            </a:endParaRPr>
          </a:p>
          <a:p>
            <a:pPr defTabSz="777240">
              <a:spcAft>
                <a:spcPts val="600"/>
              </a:spcAft>
            </a:pPr>
            <a:r>
              <a:rPr lang="en-US" sz="2400" dirty="0"/>
              <a:t>Next step:</a:t>
            </a:r>
            <a:endParaRPr lang="en-US" sz="2400" kern="1200" dirty="0">
              <a:solidFill>
                <a:schemeClr val="tx1"/>
              </a:solidFill>
              <a:latin typeface="+mn-lt"/>
              <a:ea typeface="+mn-ea"/>
              <a:cs typeface="+mn-cs"/>
            </a:endParaRPr>
          </a:p>
          <a:p>
            <a:pPr defTabSz="777240">
              <a:spcAft>
                <a:spcPts val="600"/>
              </a:spcAft>
            </a:pPr>
            <a:r>
              <a:rPr lang="en-US" sz="2400" kern="1200" dirty="0">
                <a:solidFill>
                  <a:schemeClr val="tx1"/>
                </a:solidFill>
                <a:latin typeface="+mn-lt"/>
                <a:ea typeface="+mn-ea"/>
                <a:cs typeface="+mn-cs"/>
              </a:rPr>
              <a:t>-Calculate the Z-score of all Scope 3 and financial data, drop rows with Z-scores greater than or equal to 3</a:t>
            </a:r>
            <a:endParaRPr lang="en-US" sz="2400" dirty="0"/>
          </a:p>
        </p:txBody>
      </p:sp>
      <p:pic>
        <p:nvPicPr>
          <p:cNvPr id="10" name="Picture 9">
            <a:extLst>
              <a:ext uri="{FF2B5EF4-FFF2-40B4-BE49-F238E27FC236}">
                <a16:creationId xmlns:a16="http://schemas.microsoft.com/office/drawing/2014/main" id="{C552825E-8D02-30F5-9752-82C6D347E931}"/>
              </a:ext>
            </a:extLst>
          </p:cNvPr>
          <p:cNvPicPr>
            <a:picLocks noChangeAspect="1"/>
          </p:cNvPicPr>
          <p:nvPr/>
        </p:nvPicPr>
        <p:blipFill>
          <a:blip r:embed="rId3"/>
          <a:stretch>
            <a:fillRect/>
          </a:stretch>
        </p:blipFill>
        <p:spPr>
          <a:xfrm>
            <a:off x="5600899" y="2977256"/>
            <a:ext cx="5201292" cy="3429000"/>
          </a:xfrm>
          <a:prstGeom prst="rect">
            <a:avLst/>
          </a:prstGeom>
        </p:spPr>
      </p:pic>
      <p:cxnSp>
        <p:nvCxnSpPr>
          <p:cNvPr id="12" name="Straight Arrow Connector 11">
            <a:extLst>
              <a:ext uri="{FF2B5EF4-FFF2-40B4-BE49-F238E27FC236}">
                <a16:creationId xmlns:a16="http://schemas.microsoft.com/office/drawing/2014/main" id="{21F779F8-7DCD-74DD-4615-DF0740B96A6D}"/>
              </a:ext>
            </a:extLst>
          </p:cNvPr>
          <p:cNvCxnSpPr>
            <a:cxnSpLocks/>
          </p:cNvCxnSpPr>
          <p:nvPr/>
        </p:nvCxnSpPr>
        <p:spPr>
          <a:xfrm>
            <a:off x="3928533" y="2556933"/>
            <a:ext cx="1672365" cy="4203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48E903DC-7398-112D-E2C9-A312326D622E}"/>
              </a:ext>
            </a:extLst>
          </p:cNvPr>
          <p:cNvSpPr txBox="1"/>
          <p:nvPr/>
        </p:nvSpPr>
        <p:spPr>
          <a:xfrm>
            <a:off x="11548089" y="6478189"/>
            <a:ext cx="643912" cy="369332"/>
          </a:xfrm>
          <a:prstGeom prst="rect">
            <a:avLst/>
          </a:prstGeom>
          <a:noFill/>
        </p:spPr>
        <p:txBody>
          <a:bodyPr wrap="square" rtlCol="0">
            <a:spAutoFit/>
          </a:bodyPr>
          <a:lstStyle/>
          <a:p>
            <a:fld id="{73EE756E-0851-4834-B135-A4DFF166D129}" type="slidenum">
              <a:rPr lang="en-US" smtClean="0"/>
              <a:t>22</a:t>
            </a:fld>
            <a:endParaRPr lang="en-US" dirty="0"/>
          </a:p>
        </p:txBody>
      </p:sp>
    </p:spTree>
    <p:extLst>
      <p:ext uri="{BB962C8B-B14F-4D97-AF65-F5344CB8AC3E}">
        <p14:creationId xmlns:p14="http://schemas.microsoft.com/office/powerpoint/2010/main" val="19376382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C5F3454-814F-E43E-3681-DCC5AC1E337F}"/>
              </a:ext>
            </a:extLst>
          </p:cNvPr>
          <p:cNvSpPr>
            <a:spLocks noGrp="1"/>
          </p:cNvSpPr>
          <p:nvPr>
            <p:ph type="title"/>
          </p:nvPr>
        </p:nvSpPr>
        <p:spPr>
          <a:xfrm>
            <a:off x="1371597" y="348865"/>
            <a:ext cx="10044023" cy="877729"/>
          </a:xfrm>
        </p:spPr>
        <p:txBody>
          <a:bodyPr anchor="ctr">
            <a:normAutofit fontScale="90000"/>
          </a:bodyPr>
          <a:lstStyle/>
          <a:p>
            <a:r>
              <a:rPr lang="en-US" sz="4000" b="1" kern="0" dirty="0">
                <a:solidFill>
                  <a:srgbClr val="FFFFFF"/>
                </a:solidFill>
                <a:effectLst/>
                <a:ea typeface="Times New Roman" panose="02020603050405020304" pitchFamily="18" charset="0"/>
                <a:cs typeface="Times New Roman" panose="02020603050405020304" pitchFamily="18" charset="0"/>
              </a:rPr>
              <a:t>Outliers: </a:t>
            </a:r>
            <a:br>
              <a:rPr lang="en-US" sz="2800" kern="1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br>
            <a:endParaRPr lang="en-US" sz="2800" dirty="0">
              <a:solidFill>
                <a:srgbClr val="FFFFFF"/>
              </a:solidFill>
            </a:endParaRPr>
          </a:p>
        </p:txBody>
      </p:sp>
      <p:sp>
        <p:nvSpPr>
          <p:cNvPr id="3" name="Content Placeholder 2">
            <a:extLst>
              <a:ext uri="{FF2B5EF4-FFF2-40B4-BE49-F238E27FC236}">
                <a16:creationId xmlns:a16="http://schemas.microsoft.com/office/drawing/2014/main" id="{C8BDB218-660E-FFCF-04E7-7FA299DFEA4F}"/>
              </a:ext>
            </a:extLst>
          </p:cNvPr>
          <p:cNvSpPr>
            <a:spLocks/>
          </p:cNvSpPr>
          <p:nvPr/>
        </p:nvSpPr>
        <p:spPr>
          <a:xfrm>
            <a:off x="596148" y="2084329"/>
            <a:ext cx="3428069" cy="1344671"/>
          </a:xfrm>
          <a:prstGeom prst="rect">
            <a:avLst/>
          </a:prstGeom>
        </p:spPr>
        <p:txBody>
          <a:bodyPr/>
          <a:lstStyle/>
          <a:p>
            <a:pPr defTabSz="777240">
              <a:spcAft>
                <a:spcPts val="600"/>
              </a:spcAft>
            </a:pPr>
            <a:r>
              <a:rPr lang="en-US" dirty="0"/>
              <a:t>Eliminating high Z-scores gets rid of outliers however no discernible relationship is seen.</a:t>
            </a:r>
          </a:p>
          <a:p>
            <a:pPr defTabSz="777240">
              <a:spcAft>
                <a:spcPts val="600"/>
              </a:spcAft>
            </a:pPr>
            <a:endParaRPr lang="en-US" kern="1200" dirty="0">
              <a:solidFill>
                <a:schemeClr val="tx1"/>
              </a:solidFill>
              <a:latin typeface="+mn-lt"/>
              <a:ea typeface="+mn-ea"/>
              <a:cs typeface="+mn-cs"/>
            </a:endParaRPr>
          </a:p>
        </p:txBody>
      </p:sp>
      <p:pic>
        <p:nvPicPr>
          <p:cNvPr id="5" name="Picture 4">
            <a:extLst>
              <a:ext uri="{FF2B5EF4-FFF2-40B4-BE49-F238E27FC236}">
                <a16:creationId xmlns:a16="http://schemas.microsoft.com/office/drawing/2014/main" id="{1182A315-2F72-1662-6757-D9B3033FEAEE}"/>
              </a:ext>
            </a:extLst>
          </p:cNvPr>
          <p:cNvPicPr>
            <a:picLocks noChangeAspect="1"/>
          </p:cNvPicPr>
          <p:nvPr/>
        </p:nvPicPr>
        <p:blipFill>
          <a:blip r:embed="rId3"/>
          <a:stretch>
            <a:fillRect/>
          </a:stretch>
        </p:blipFill>
        <p:spPr>
          <a:xfrm>
            <a:off x="5086449" y="2267711"/>
            <a:ext cx="6501649" cy="4306443"/>
          </a:xfrm>
          <a:prstGeom prst="rect">
            <a:avLst/>
          </a:prstGeom>
        </p:spPr>
      </p:pic>
      <p:sp>
        <p:nvSpPr>
          <p:cNvPr id="6" name="Content Placeholder 2">
            <a:extLst>
              <a:ext uri="{FF2B5EF4-FFF2-40B4-BE49-F238E27FC236}">
                <a16:creationId xmlns:a16="http://schemas.microsoft.com/office/drawing/2014/main" id="{ACA0D080-760F-1845-41C7-C821CA881391}"/>
              </a:ext>
            </a:extLst>
          </p:cNvPr>
          <p:cNvSpPr>
            <a:spLocks/>
          </p:cNvSpPr>
          <p:nvPr/>
        </p:nvSpPr>
        <p:spPr>
          <a:xfrm>
            <a:off x="596147" y="3544396"/>
            <a:ext cx="3428069" cy="1344671"/>
          </a:xfrm>
          <a:prstGeom prst="rect">
            <a:avLst/>
          </a:prstGeom>
        </p:spPr>
        <p:txBody>
          <a:bodyPr/>
          <a:lstStyle/>
          <a:p>
            <a:pPr defTabSz="777240">
              <a:spcAft>
                <a:spcPts val="600"/>
              </a:spcAft>
            </a:pPr>
            <a:r>
              <a:rPr lang="en-US" dirty="0"/>
              <a:t>There were some efforts at feature engineer at this point</a:t>
            </a:r>
          </a:p>
          <a:p>
            <a:pPr defTabSz="777240">
              <a:spcAft>
                <a:spcPts val="600"/>
              </a:spcAft>
            </a:pPr>
            <a:r>
              <a:rPr lang="en-US" dirty="0"/>
              <a:t>-Scope3 amounts/Revenue</a:t>
            </a:r>
          </a:p>
          <a:p>
            <a:pPr defTabSz="777240">
              <a:spcAft>
                <a:spcPts val="600"/>
              </a:spcAft>
            </a:pPr>
            <a:r>
              <a:rPr lang="en-US" dirty="0"/>
              <a:t>-All features/Revenue</a:t>
            </a:r>
          </a:p>
          <a:p>
            <a:pPr defTabSz="777240">
              <a:spcAft>
                <a:spcPts val="600"/>
              </a:spcAft>
            </a:pPr>
            <a:r>
              <a:rPr lang="en-US" kern="1200" dirty="0">
                <a:solidFill>
                  <a:schemeClr val="tx1"/>
                </a:solidFill>
                <a:latin typeface="+mn-lt"/>
                <a:ea typeface="+mn-ea"/>
                <a:cs typeface="+mn-cs"/>
              </a:rPr>
              <a:t>-totalLiabilities/Assets</a:t>
            </a:r>
          </a:p>
          <a:p>
            <a:pPr defTabSz="777240">
              <a:spcAft>
                <a:spcPts val="600"/>
              </a:spcAft>
            </a:pPr>
            <a:r>
              <a:rPr lang="en-US" dirty="0"/>
              <a:t>But those produced strange results so did not pursue the idea further.</a:t>
            </a:r>
          </a:p>
        </p:txBody>
      </p:sp>
      <p:sp>
        <p:nvSpPr>
          <p:cNvPr id="4" name="TextBox 3">
            <a:extLst>
              <a:ext uri="{FF2B5EF4-FFF2-40B4-BE49-F238E27FC236}">
                <a16:creationId xmlns:a16="http://schemas.microsoft.com/office/drawing/2014/main" id="{7C14B7E3-0697-9458-814F-BFC372D26D89}"/>
              </a:ext>
            </a:extLst>
          </p:cNvPr>
          <p:cNvSpPr txBox="1"/>
          <p:nvPr/>
        </p:nvSpPr>
        <p:spPr>
          <a:xfrm>
            <a:off x="11568093" y="6574154"/>
            <a:ext cx="643912" cy="369332"/>
          </a:xfrm>
          <a:prstGeom prst="rect">
            <a:avLst/>
          </a:prstGeom>
          <a:noFill/>
        </p:spPr>
        <p:txBody>
          <a:bodyPr wrap="square" rtlCol="0">
            <a:spAutoFit/>
          </a:bodyPr>
          <a:lstStyle/>
          <a:p>
            <a:fld id="{73EE756E-0851-4834-B135-A4DFF166D129}" type="slidenum">
              <a:rPr lang="en-US" smtClean="0"/>
              <a:t>23</a:t>
            </a:fld>
            <a:endParaRPr lang="en-US" dirty="0"/>
          </a:p>
        </p:txBody>
      </p:sp>
    </p:spTree>
    <p:extLst>
      <p:ext uri="{BB962C8B-B14F-4D97-AF65-F5344CB8AC3E}">
        <p14:creationId xmlns:p14="http://schemas.microsoft.com/office/powerpoint/2010/main" val="15252610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1039E-91EC-B3A0-A4CC-812087689280}"/>
              </a:ext>
            </a:extLst>
          </p:cNvPr>
          <p:cNvSpPr>
            <a:spLocks noGrp="1"/>
          </p:cNvSpPr>
          <p:nvPr>
            <p:ph type="title"/>
          </p:nvPr>
        </p:nvSpPr>
        <p:spPr/>
        <p:txBody>
          <a:bodyPr>
            <a:normAutofit/>
          </a:bodyPr>
          <a:lstStyle/>
          <a:p>
            <a:r>
              <a:rPr lang="en-US" sz="4000" b="1" kern="0" dirty="0">
                <a:effectLst/>
                <a:ea typeface="Times New Roman" panose="02020603050405020304" pitchFamily="18" charset="0"/>
                <a:cs typeface="Times New Roman" panose="02020603050405020304" pitchFamily="18" charset="0"/>
              </a:rPr>
              <a:t>Exploratory Data Analysis continued</a:t>
            </a:r>
            <a:endParaRPr lang="en-US" sz="4000" b="1" dirty="0"/>
          </a:p>
        </p:txBody>
      </p:sp>
      <p:pic>
        <p:nvPicPr>
          <p:cNvPr id="6" name="Content Placeholder 5">
            <a:extLst>
              <a:ext uri="{FF2B5EF4-FFF2-40B4-BE49-F238E27FC236}">
                <a16:creationId xmlns:a16="http://schemas.microsoft.com/office/drawing/2014/main" id="{9E845599-240B-8D6A-FFCB-34850AFF296D}"/>
              </a:ext>
            </a:extLst>
          </p:cNvPr>
          <p:cNvPicPr>
            <a:picLocks noGrp="1" noChangeAspect="1"/>
          </p:cNvPicPr>
          <p:nvPr>
            <p:ph idx="1"/>
          </p:nvPr>
        </p:nvPicPr>
        <p:blipFill>
          <a:blip r:embed="rId3"/>
          <a:stretch>
            <a:fillRect/>
          </a:stretch>
        </p:blipFill>
        <p:spPr>
          <a:xfrm>
            <a:off x="724205" y="4253167"/>
            <a:ext cx="5274463" cy="2604833"/>
          </a:xfrm>
          <a:prstGeom prst="rect">
            <a:avLst/>
          </a:prstGeom>
        </p:spPr>
      </p:pic>
      <p:pic>
        <p:nvPicPr>
          <p:cNvPr id="5" name="Picture 4">
            <a:extLst>
              <a:ext uri="{FF2B5EF4-FFF2-40B4-BE49-F238E27FC236}">
                <a16:creationId xmlns:a16="http://schemas.microsoft.com/office/drawing/2014/main" id="{2C0F1713-16C9-2EDF-5A36-32854CB57080}"/>
              </a:ext>
            </a:extLst>
          </p:cNvPr>
          <p:cNvPicPr>
            <a:picLocks noChangeAspect="1"/>
          </p:cNvPicPr>
          <p:nvPr/>
        </p:nvPicPr>
        <p:blipFill>
          <a:blip r:embed="rId4"/>
          <a:stretch>
            <a:fillRect/>
          </a:stretch>
        </p:blipFill>
        <p:spPr>
          <a:xfrm>
            <a:off x="5554493" y="1690688"/>
            <a:ext cx="5913302" cy="2773455"/>
          </a:xfrm>
          <a:prstGeom prst="rect">
            <a:avLst/>
          </a:prstGeom>
        </p:spPr>
      </p:pic>
      <p:sp>
        <p:nvSpPr>
          <p:cNvPr id="7" name="Rectangle 6">
            <a:extLst>
              <a:ext uri="{FF2B5EF4-FFF2-40B4-BE49-F238E27FC236}">
                <a16:creationId xmlns:a16="http://schemas.microsoft.com/office/drawing/2014/main" id="{1EBBF5C5-8E5E-DC17-753A-DE9871E82563}"/>
              </a:ext>
            </a:extLst>
          </p:cNvPr>
          <p:cNvSpPr/>
          <p:nvPr/>
        </p:nvSpPr>
        <p:spPr>
          <a:xfrm>
            <a:off x="1177047" y="1809345"/>
            <a:ext cx="3657600" cy="12354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The 17 different types of Scope 3 data show varying numbers of records for each type</a:t>
            </a:r>
            <a:endParaRPr lang="en-US" dirty="0"/>
          </a:p>
        </p:txBody>
      </p:sp>
      <p:sp>
        <p:nvSpPr>
          <p:cNvPr id="8" name="Rectangle 7">
            <a:extLst>
              <a:ext uri="{FF2B5EF4-FFF2-40B4-BE49-F238E27FC236}">
                <a16:creationId xmlns:a16="http://schemas.microsoft.com/office/drawing/2014/main" id="{23628C3F-51AD-ECF9-C639-09A07AF559E3}"/>
              </a:ext>
            </a:extLst>
          </p:cNvPr>
          <p:cNvSpPr/>
          <p:nvPr/>
        </p:nvSpPr>
        <p:spPr>
          <a:xfrm>
            <a:off x="6682344" y="5043365"/>
            <a:ext cx="3657600" cy="12354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As well as varying Means for the Scope 3 emissions reported for each type</a:t>
            </a:r>
            <a:endParaRPr lang="en-US" dirty="0"/>
          </a:p>
        </p:txBody>
      </p:sp>
      <p:sp>
        <p:nvSpPr>
          <p:cNvPr id="11" name="Arrow: Right 10">
            <a:extLst>
              <a:ext uri="{FF2B5EF4-FFF2-40B4-BE49-F238E27FC236}">
                <a16:creationId xmlns:a16="http://schemas.microsoft.com/office/drawing/2014/main" id="{DB27758F-39E3-3126-7833-C9B85A8D1838}"/>
              </a:ext>
            </a:extLst>
          </p:cNvPr>
          <p:cNvSpPr/>
          <p:nvPr/>
        </p:nvSpPr>
        <p:spPr>
          <a:xfrm>
            <a:off x="4834647" y="2427051"/>
            <a:ext cx="633465" cy="17778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Left 11">
            <a:extLst>
              <a:ext uri="{FF2B5EF4-FFF2-40B4-BE49-F238E27FC236}">
                <a16:creationId xmlns:a16="http://schemas.microsoft.com/office/drawing/2014/main" id="{803E0589-49DA-AAC9-6685-C3DC4EB13450}"/>
              </a:ext>
            </a:extLst>
          </p:cNvPr>
          <p:cNvSpPr/>
          <p:nvPr/>
        </p:nvSpPr>
        <p:spPr>
          <a:xfrm>
            <a:off x="5907024" y="5164298"/>
            <a:ext cx="775320" cy="241867"/>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A474AC0-9131-898C-3DEF-2A403C1F60FD}"/>
              </a:ext>
            </a:extLst>
          </p:cNvPr>
          <p:cNvSpPr txBox="1"/>
          <p:nvPr/>
        </p:nvSpPr>
        <p:spPr>
          <a:xfrm>
            <a:off x="11682200" y="6488668"/>
            <a:ext cx="643912" cy="369332"/>
          </a:xfrm>
          <a:prstGeom prst="rect">
            <a:avLst/>
          </a:prstGeom>
          <a:noFill/>
        </p:spPr>
        <p:txBody>
          <a:bodyPr wrap="square" rtlCol="0">
            <a:spAutoFit/>
          </a:bodyPr>
          <a:lstStyle/>
          <a:p>
            <a:fld id="{73EE756E-0851-4834-B135-A4DFF166D129}" type="slidenum">
              <a:rPr lang="en-US" smtClean="0"/>
              <a:t>24</a:t>
            </a:fld>
            <a:endParaRPr lang="en-US" dirty="0"/>
          </a:p>
        </p:txBody>
      </p:sp>
    </p:spTree>
    <p:extLst>
      <p:ext uri="{BB962C8B-B14F-4D97-AF65-F5344CB8AC3E}">
        <p14:creationId xmlns:p14="http://schemas.microsoft.com/office/powerpoint/2010/main" val="25129823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 name="Rectangle 17">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DE5EA-703E-3114-7D53-DCC37D073EC4}"/>
              </a:ext>
            </a:extLst>
          </p:cNvPr>
          <p:cNvSpPr>
            <a:spLocks noGrp="1"/>
          </p:cNvSpPr>
          <p:nvPr>
            <p:ph type="title"/>
          </p:nvPr>
        </p:nvSpPr>
        <p:spPr>
          <a:xfrm>
            <a:off x="699713" y="353160"/>
            <a:ext cx="10413764" cy="898581"/>
          </a:xfrm>
        </p:spPr>
        <p:txBody>
          <a:bodyPr vert="horz" lIns="91440" tIns="45720" rIns="91440" bIns="45720" rtlCol="0" anchor="ctr">
            <a:noAutofit/>
          </a:bodyPr>
          <a:lstStyle/>
          <a:p>
            <a:r>
              <a:rPr lang="en-US" sz="4000" dirty="0">
                <a:solidFill>
                  <a:srgbClr val="FFFFFF"/>
                </a:solidFill>
              </a:rPr>
              <a:t>Industry and Sector Scope 3 breakdowns by year</a:t>
            </a:r>
          </a:p>
        </p:txBody>
      </p:sp>
      <p:sp>
        <p:nvSpPr>
          <p:cNvPr id="3" name="TextBox 2">
            <a:extLst>
              <a:ext uri="{FF2B5EF4-FFF2-40B4-BE49-F238E27FC236}">
                <a16:creationId xmlns:a16="http://schemas.microsoft.com/office/drawing/2014/main" id="{23534D2E-5C32-1219-0DB3-B9B476813DEB}"/>
              </a:ext>
            </a:extLst>
          </p:cNvPr>
          <p:cNvSpPr txBox="1"/>
          <p:nvPr/>
        </p:nvSpPr>
        <p:spPr>
          <a:xfrm>
            <a:off x="10838051" y="6215646"/>
            <a:ext cx="3291839" cy="830453"/>
          </a:xfrm>
          <a:prstGeom prst="rect">
            <a:avLst/>
          </a:prstGeom>
        </p:spPr>
        <p:txBody>
          <a:bodyPr vert="horz" lIns="91440" tIns="45720" rIns="91440" bIns="45720" rtlCol="0" anchor="ctr">
            <a:normAutofit/>
          </a:bodyPr>
          <a:lstStyle/>
          <a:p>
            <a:pPr>
              <a:lnSpc>
                <a:spcPct val="90000"/>
              </a:lnSpc>
              <a:spcBef>
                <a:spcPts val="1000"/>
              </a:spcBef>
            </a:pPr>
            <a:fld id="{73EE756E-0851-4834-B135-A4DFF166D129}" type="slidenum">
              <a:rPr lang="en-US" sz="2000">
                <a:solidFill>
                  <a:srgbClr val="FFFFFF"/>
                </a:solidFill>
              </a:rPr>
              <a:pPr>
                <a:lnSpc>
                  <a:spcPct val="90000"/>
                </a:lnSpc>
                <a:spcBef>
                  <a:spcPts val="1000"/>
                </a:spcBef>
              </a:pPr>
              <a:t>25</a:t>
            </a:fld>
            <a:endParaRPr lang="en-US" sz="2000" dirty="0">
              <a:solidFill>
                <a:srgbClr val="FFFFFF"/>
              </a:solidFill>
            </a:endParaRPr>
          </a:p>
        </p:txBody>
      </p:sp>
      <p:pic>
        <p:nvPicPr>
          <p:cNvPr id="11" name="Picture 10">
            <a:extLst>
              <a:ext uri="{FF2B5EF4-FFF2-40B4-BE49-F238E27FC236}">
                <a16:creationId xmlns:a16="http://schemas.microsoft.com/office/drawing/2014/main" id="{B8768591-37D3-2DE8-18C3-3806FE3F2FF1}"/>
              </a:ext>
            </a:extLst>
          </p:cNvPr>
          <p:cNvPicPr>
            <a:picLocks noChangeAspect="1"/>
          </p:cNvPicPr>
          <p:nvPr/>
        </p:nvPicPr>
        <p:blipFill>
          <a:blip r:embed="rId3"/>
          <a:stretch>
            <a:fillRect/>
          </a:stretch>
        </p:blipFill>
        <p:spPr>
          <a:xfrm>
            <a:off x="5869085" y="2218105"/>
            <a:ext cx="4981479" cy="3997637"/>
          </a:xfrm>
          <a:prstGeom prst="rect">
            <a:avLst/>
          </a:prstGeom>
        </p:spPr>
      </p:pic>
      <p:pic>
        <p:nvPicPr>
          <p:cNvPr id="9" name="Picture 8">
            <a:extLst>
              <a:ext uri="{FF2B5EF4-FFF2-40B4-BE49-F238E27FC236}">
                <a16:creationId xmlns:a16="http://schemas.microsoft.com/office/drawing/2014/main" id="{34C3E14A-0102-EDC0-1FC8-CC083E153F31}"/>
              </a:ext>
            </a:extLst>
          </p:cNvPr>
          <p:cNvPicPr>
            <a:picLocks noChangeAspect="1"/>
          </p:cNvPicPr>
          <p:nvPr/>
        </p:nvPicPr>
        <p:blipFill>
          <a:blip r:embed="rId4"/>
          <a:stretch>
            <a:fillRect/>
          </a:stretch>
        </p:blipFill>
        <p:spPr>
          <a:xfrm>
            <a:off x="646195" y="2218009"/>
            <a:ext cx="4816664" cy="3997831"/>
          </a:xfrm>
          <a:prstGeom prst="rect">
            <a:avLst/>
          </a:prstGeom>
        </p:spPr>
      </p:pic>
      <p:sp>
        <p:nvSpPr>
          <p:cNvPr id="12" name="TextBox 11">
            <a:extLst>
              <a:ext uri="{FF2B5EF4-FFF2-40B4-BE49-F238E27FC236}">
                <a16:creationId xmlns:a16="http://schemas.microsoft.com/office/drawing/2014/main" id="{CD64C87D-D4C2-5B28-A8F3-C8C4A33CFC0F}"/>
              </a:ext>
            </a:extLst>
          </p:cNvPr>
          <p:cNvSpPr txBox="1"/>
          <p:nvPr/>
        </p:nvSpPr>
        <p:spPr>
          <a:xfrm>
            <a:off x="11548088" y="6488668"/>
            <a:ext cx="643912" cy="369332"/>
          </a:xfrm>
          <a:prstGeom prst="rect">
            <a:avLst/>
          </a:prstGeom>
          <a:noFill/>
        </p:spPr>
        <p:txBody>
          <a:bodyPr wrap="square" rtlCol="0">
            <a:spAutoFit/>
          </a:bodyPr>
          <a:lstStyle/>
          <a:p>
            <a:fld id="{73EE756E-0851-4834-B135-A4DFF166D129}" type="slidenum">
              <a:rPr lang="en-US" smtClean="0"/>
              <a:t>25</a:t>
            </a:fld>
            <a:endParaRPr lang="en-US" dirty="0"/>
          </a:p>
        </p:txBody>
      </p:sp>
    </p:spTree>
    <p:extLst>
      <p:ext uri="{BB962C8B-B14F-4D97-AF65-F5344CB8AC3E}">
        <p14:creationId xmlns:p14="http://schemas.microsoft.com/office/powerpoint/2010/main" val="36689107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A860E-B0D6-0243-1605-749B5D7C5749}"/>
              </a:ext>
            </a:extLst>
          </p:cNvPr>
          <p:cNvSpPr>
            <a:spLocks noGrp="1"/>
          </p:cNvSpPr>
          <p:nvPr>
            <p:ph type="title"/>
          </p:nvPr>
        </p:nvSpPr>
        <p:spPr>
          <a:xfrm>
            <a:off x="838200" y="125106"/>
            <a:ext cx="10515600" cy="1325563"/>
          </a:xfrm>
        </p:spPr>
        <p:txBody>
          <a:bodyPr>
            <a:noAutofit/>
          </a:bodyPr>
          <a:lstStyle/>
          <a:p>
            <a:r>
              <a:rPr lang="en-US" sz="4000" b="1" i="0" dirty="0">
                <a:effectLst/>
                <a:highlight>
                  <a:srgbClr val="FFFFFF"/>
                </a:highlight>
              </a:rPr>
              <a:t>StandardScaler numerical processing with RandomForestRegressor modeling</a:t>
            </a:r>
            <a:endParaRPr lang="en-US" sz="4000" b="1" dirty="0"/>
          </a:p>
        </p:txBody>
      </p:sp>
      <p:sp>
        <p:nvSpPr>
          <p:cNvPr id="3" name="Content Placeholder 2">
            <a:extLst>
              <a:ext uri="{FF2B5EF4-FFF2-40B4-BE49-F238E27FC236}">
                <a16:creationId xmlns:a16="http://schemas.microsoft.com/office/drawing/2014/main" id="{783185F7-CE80-A85B-3CDE-74DA20C8D288}"/>
              </a:ext>
            </a:extLst>
          </p:cNvPr>
          <p:cNvSpPr>
            <a:spLocks noGrp="1"/>
          </p:cNvSpPr>
          <p:nvPr>
            <p:ph idx="1"/>
          </p:nvPr>
        </p:nvSpPr>
        <p:spPr>
          <a:xfrm>
            <a:off x="838200" y="1825625"/>
            <a:ext cx="3593123" cy="4351338"/>
          </a:xfrm>
        </p:spPr>
        <p:txBody>
          <a:bodyPr/>
          <a:lstStyle/>
          <a:p>
            <a:r>
              <a:rPr lang="en-US" sz="1800" kern="0" dirty="0">
                <a:solidFill>
                  <a:srgbClr val="212121"/>
                </a:solidFill>
                <a:effectLst/>
                <a:latin typeface="+mj-lt"/>
                <a:ea typeface="Times New Roman" panose="02020603050405020304" pitchFamily="18" charset="0"/>
                <a:cs typeface="Times New Roman" panose="02020603050405020304" pitchFamily="18" charset="0"/>
              </a:rPr>
              <a:t>StandardScaler, which scales the data based on the mean and standard deviation, can be sensitive to outliers since extreme values can significantly affect the mean and standard deviation.</a:t>
            </a:r>
          </a:p>
          <a:p>
            <a:r>
              <a:rPr lang="en-US" sz="1800" kern="0" dirty="0">
                <a:effectLst/>
                <a:latin typeface="+mj-lt"/>
                <a:ea typeface="Times New Roman" panose="02020603050405020304" pitchFamily="18" charset="0"/>
                <a:cs typeface="Times New Roman" panose="02020603050405020304" pitchFamily="18" charset="0"/>
              </a:rPr>
              <a:t>RandomForestRegressor is a "meta estimator," which means that it combines the predictions of many individual models, called decision trees, to make a final prediction.</a:t>
            </a:r>
            <a:endParaRPr lang="en-US" sz="1800" kern="100" dirty="0">
              <a:effectLst/>
              <a:latin typeface="+mj-lt"/>
              <a:ea typeface="Calibri" panose="020F0502020204030204" pitchFamily="34" charset="0"/>
              <a:cs typeface="Times New Roman" panose="02020603050405020304" pitchFamily="18" charset="0"/>
            </a:endParaRPr>
          </a:p>
          <a:p>
            <a:endParaRPr lang="en-US" sz="1400" kern="0" dirty="0">
              <a:solidFill>
                <a:srgbClr val="212121"/>
              </a:solidFill>
              <a:effectLst/>
              <a:latin typeface="Inter"/>
              <a:ea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9A4A3D2-39AD-4EA5-95A1-A811E2453636}"/>
              </a:ext>
            </a:extLst>
          </p:cNvPr>
          <p:cNvPicPr>
            <a:picLocks noChangeAspect="1"/>
          </p:cNvPicPr>
          <p:nvPr/>
        </p:nvPicPr>
        <p:blipFill>
          <a:blip r:embed="rId3"/>
          <a:stretch>
            <a:fillRect/>
          </a:stretch>
        </p:blipFill>
        <p:spPr>
          <a:xfrm>
            <a:off x="4876800" y="1825625"/>
            <a:ext cx="6477000" cy="4162425"/>
          </a:xfrm>
          <a:prstGeom prst="rect">
            <a:avLst/>
          </a:prstGeom>
        </p:spPr>
      </p:pic>
      <p:sp>
        <p:nvSpPr>
          <p:cNvPr id="4" name="TextBox 3">
            <a:extLst>
              <a:ext uri="{FF2B5EF4-FFF2-40B4-BE49-F238E27FC236}">
                <a16:creationId xmlns:a16="http://schemas.microsoft.com/office/drawing/2014/main" id="{44EBD17F-C1DF-D99A-F5AC-5D8FD09BEC39}"/>
              </a:ext>
            </a:extLst>
          </p:cNvPr>
          <p:cNvSpPr txBox="1"/>
          <p:nvPr/>
        </p:nvSpPr>
        <p:spPr>
          <a:xfrm>
            <a:off x="11548088" y="6488668"/>
            <a:ext cx="643912" cy="369332"/>
          </a:xfrm>
          <a:prstGeom prst="rect">
            <a:avLst/>
          </a:prstGeom>
          <a:noFill/>
        </p:spPr>
        <p:txBody>
          <a:bodyPr wrap="square" rtlCol="0">
            <a:spAutoFit/>
          </a:bodyPr>
          <a:lstStyle/>
          <a:p>
            <a:fld id="{73EE756E-0851-4834-B135-A4DFF166D129}" type="slidenum">
              <a:rPr lang="en-US" smtClean="0"/>
              <a:t>26</a:t>
            </a:fld>
            <a:endParaRPr lang="en-US" dirty="0"/>
          </a:p>
        </p:txBody>
      </p:sp>
    </p:spTree>
    <p:extLst>
      <p:ext uri="{BB962C8B-B14F-4D97-AF65-F5344CB8AC3E}">
        <p14:creationId xmlns:p14="http://schemas.microsoft.com/office/powerpoint/2010/main" val="8931215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43382-5919-E277-A01E-A55FAA8C2E1E}"/>
              </a:ext>
            </a:extLst>
          </p:cNvPr>
          <p:cNvSpPr>
            <a:spLocks noGrp="1"/>
          </p:cNvSpPr>
          <p:nvPr>
            <p:ph type="title"/>
          </p:nvPr>
        </p:nvSpPr>
        <p:spPr/>
        <p:txBody>
          <a:bodyPr>
            <a:normAutofit fontScale="90000"/>
          </a:bodyPr>
          <a:lstStyle/>
          <a:p>
            <a:r>
              <a:rPr lang="en-US" b="1" i="0" dirty="0">
                <a:effectLst/>
                <a:highlight>
                  <a:srgbClr val="FFFFFF"/>
                </a:highlight>
              </a:rPr>
              <a:t>RobustScaler numerical transform with RandomForestRegressor modeling.</a:t>
            </a:r>
            <a:br>
              <a:rPr lang="en-US" b="1" i="0" dirty="0">
                <a:effectLst/>
                <a:highlight>
                  <a:srgbClr val="FFFFFF"/>
                </a:highlight>
                <a:latin typeface="-apple-system"/>
              </a:rPr>
            </a:br>
            <a:endParaRPr lang="en-US" dirty="0"/>
          </a:p>
        </p:txBody>
      </p:sp>
      <p:sp>
        <p:nvSpPr>
          <p:cNvPr id="3" name="Content Placeholder 2">
            <a:extLst>
              <a:ext uri="{FF2B5EF4-FFF2-40B4-BE49-F238E27FC236}">
                <a16:creationId xmlns:a16="http://schemas.microsoft.com/office/drawing/2014/main" id="{16AA56F7-18A5-D6C8-D9E9-4FD19BEE81ED}"/>
              </a:ext>
            </a:extLst>
          </p:cNvPr>
          <p:cNvSpPr>
            <a:spLocks noGrp="1"/>
          </p:cNvSpPr>
          <p:nvPr>
            <p:ph idx="1"/>
          </p:nvPr>
        </p:nvSpPr>
        <p:spPr>
          <a:xfrm>
            <a:off x="838200" y="1477108"/>
            <a:ext cx="3593123" cy="4699855"/>
          </a:xfrm>
        </p:spPr>
        <p:txBody>
          <a:bodyPr>
            <a:normAutofit lnSpcReduction="10000"/>
          </a:bodyPr>
          <a:lstStyle/>
          <a:p>
            <a:pPr marL="0" marR="0">
              <a:lnSpc>
                <a:spcPct val="107000"/>
              </a:lnSpc>
              <a:spcBef>
                <a:spcPts val="0"/>
              </a:spcBef>
              <a:spcAft>
                <a:spcPts val="800"/>
              </a:spcAft>
            </a:pPr>
            <a:r>
              <a:rPr lang="en-US" sz="1800" kern="100" dirty="0">
                <a:effectLst/>
                <a:latin typeface="+mj-lt"/>
                <a:ea typeface="Calibri" panose="020F0502020204030204" pitchFamily="34" charset="0"/>
                <a:cs typeface="Times New Roman" panose="02020603050405020304" pitchFamily="18" charset="0"/>
              </a:rPr>
              <a:t>By using RobustScaler, the influence of extreme values in the data is reduced, which can help the RandomForestRegressor model to focus more on many of the data points and make more accurate predictions.</a:t>
            </a:r>
          </a:p>
          <a:p>
            <a:pPr marL="0" marR="0">
              <a:lnSpc>
                <a:spcPct val="107000"/>
              </a:lnSpc>
              <a:spcBef>
                <a:spcPts val="0"/>
              </a:spcBef>
              <a:spcAft>
                <a:spcPts val="800"/>
              </a:spcAft>
            </a:pPr>
            <a:r>
              <a:rPr lang="en-US" sz="1050" kern="100" dirty="0">
                <a:effectLst/>
                <a:latin typeface="+mj-lt"/>
                <a:ea typeface="Calibri" panose="020F0502020204030204" pitchFamily="34" charset="0"/>
                <a:cs typeface="Times New Roman" panose="02020603050405020304" pitchFamily="18" charset="0"/>
              </a:rPr>
              <a:t>Brownlee, J. (2020, August 28). How to Scale Data With Outliers for Machine Learning. Retrieved from https://machinelearningmastery.com/robust-scaler-transforms-for-machine-learning/</a:t>
            </a:r>
          </a:p>
          <a:p>
            <a:pPr marL="0" marR="0" indent="0">
              <a:lnSpc>
                <a:spcPct val="107000"/>
              </a:lnSpc>
              <a:spcBef>
                <a:spcPts val="0"/>
              </a:spcBef>
              <a:spcAft>
                <a:spcPts val="800"/>
              </a:spcAft>
              <a:buNone/>
            </a:pPr>
            <a:endParaRPr lang="en-US" sz="1800" kern="100" dirty="0">
              <a:effectLst/>
              <a:latin typeface="+mj-lt"/>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mj-lt"/>
                <a:ea typeface="Calibri" panose="020F0502020204030204" pitchFamily="34" charset="0"/>
                <a:cs typeface="Times New Roman" panose="02020603050405020304" pitchFamily="18" charset="0"/>
              </a:rPr>
              <a:t>Here the MAE difference is small which is probably due the z-score filtering accomplished during the data cleaning phase.</a:t>
            </a:r>
          </a:p>
          <a:p>
            <a:pPr marL="0" marR="0">
              <a:lnSpc>
                <a:spcPct val="107000"/>
              </a:lnSpc>
              <a:spcBef>
                <a:spcPts val="0"/>
              </a:spcBef>
              <a:spcAft>
                <a:spcPts val="800"/>
              </a:spcAft>
            </a:pPr>
            <a:endParaRPr lang="en-US" sz="1400" kern="0" dirty="0">
              <a:solidFill>
                <a:srgbClr val="212121"/>
              </a:solidFill>
              <a:effectLst/>
              <a:highlight>
                <a:srgbClr val="F5F5F5"/>
              </a:highlight>
              <a:latin typeface="+mj-lt"/>
              <a:ea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82E5F92-642E-A359-F6D6-83B28A3CCD1F}"/>
              </a:ext>
            </a:extLst>
          </p:cNvPr>
          <p:cNvPicPr>
            <a:picLocks noChangeAspect="1"/>
          </p:cNvPicPr>
          <p:nvPr/>
        </p:nvPicPr>
        <p:blipFill>
          <a:blip r:embed="rId3"/>
          <a:stretch>
            <a:fillRect/>
          </a:stretch>
        </p:blipFill>
        <p:spPr>
          <a:xfrm>
            <a:off x="4867275" y="1781175"/>
            <a:ext cx="6486525" cy="4305300"/>
          </a:xfrm>
          <a:prstGeom prst="rect">
            <a:avLst/>
          </a:prstGeom>
        </p:spPr>
      </p:pic>
      <p:sp>
        <p:nvSpPr>
          <p:cNvPr id="4" name="TextBox 3">
            <a:extLst>
              <a:ext uri="{FF2B5EF4-FFF2-40B4-BE49-F238E27FC236}">
                <a16:creationId xmlns:a16="http://schemas.microsoft.com/office/drawing/2014/main" id="{F1411495-1D48-B53F-38EB-BB0EDC53D9D3}"/>
              </a:ext>
            </a:extLst>
          </p:cNvPr>
          <p:cNvSpPr txBox="1"/>
          <p:nvPr/>
        </p:nvSpPr>
        <p:spPr>
          <a:xfrm>
            <a:off x="11548088" y="6498447"/>
            <a:ext cx="643912" cy="369332"/>
          </a:xfrm>
          <a:prstGeom prst="rect">
            <a:avLst/>
          </a:prstGeom>
          <a:noFill/>
        </p:spPr>
        <p:txBody>
          <a:bodyPr wrap="square" rtlCol="0">
            <a:spAutoFit/>
          </a:bodyPr>
          <a:lstStyle/>
          <a:p>
            <a:fld id="{73EE756E-0851-4834-B135-A4DFF166D129}" type="slidenum">
              <a:rPr lang="en-US" smtClean="0"/>
              <a:t>27</a:t>
            </a:fld>
            <a:endParaRPr lang="en-US" dirty="0"/>
          </a:p>
        </p:txBody>
      </p:sp>
    </p:spTree>
    <p:extLst>
      <p:ext uri="{BB962C8B-B14F-4D97-AF65-F5344CB8AC3E}">
        <p14:creationId xmlns:p14="http://schemas.microsoft.com/office/powerpoint/2010/main" val="28862855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43382-5919-E277-A01E-A55FAA8C2E1E}"/>
              </a:ext>
            </a:extLst>
          </p:cNvPr>
          <p:cNvSpPr>
            <a:spLocks noGrp="1"/>
          </p:cNvSpPr>
          <p:nvPr>
            <p:ph type="title"/>
          </p:nvPr>
        </p:nvSpPr>
        <p:spPr/>
        <p:txBody>
          <a:bodyPr>
            <a:normAutofit fontScale="90000"/>
          </a:bodyPr>
          <a:lstStyle/>
          <a:p>
            <a:r>
              <a:rPr lang="en-US" b="1" i="0" dirty="0">
                <a:effectLst/>
                <a:highlight>
                  <a:srgbClr val="FFFFFF"/>
                </a:highlight>
              </a:rPr>
              <a:t>RobustScaler numerical transform with RandomForestRegressor modeling.</a:t>
            </a:r>
            <a:br>
              <a:rPr lang="en-US" b="1" i="0" dirty="0">
                <a:effectLst/>
                <a:highlight>
                  <a:srgbClr val="FFFFFF"/>
                </a:highlight>
                <a:latin typeface="-apple-system"/>
              </a:rPr>
            </a:br>
            <a:endParaRPr lang="en-US" dirty="0"/>
          </a:p>
        </p:txBody>
      </p:sp>
      <p:sp>
        <p:nvSpPr>
          <p:cNvPr id="6" name="Content Placeholder 5">
            <a:extLst>
              <a:ext uri="{FF2B5EF4-FFF2-40B4-BE49-F238E27FC236}">
                <a16:creationId xmlns:a16="http://schemas.microsoft.com/office/drawing/2014/main" id="{F73F22EC-8DF8-D40D-FDEB-5FF562D0DF8D}"/>
              </a:ext>
            </a:extLst>
          </p:cNvPr>
          <p:cNvSpPr>
            <a:spLocks noGrp="1"/>
          </p:cNvSpPr>
          <p:nvPr>
            <p:ph idx="1"/>
          </p:nvPr>
        </p:nvSpPr>
        <p:spPr>
          <a:xfrm>
            <a:off x="408562" y="1485788"/>
            <a:ext cx="2743200" cy="4691176"/>
          </a:xfrm>
        </p:spPr>
        <p:txBody>
          <a:bodyPr>
            <a:normAutofit/>
          </a:bodyPr>
          <a:lstStyle/>
          <a:p>
            <a:r>
              <a:rPr lang="en-US" sz="1800" dirty="0">
                <a:latin typeface="+mj-lt"/>
              </a:rPr>
              <a:t>Feature importance values were different each of the 17 models</a:t>
            </a:r>
          </a:p>
          <a:p>
            <a:r>
              <a:rPr lang="en-US" sz="1800" dirty="0">
                <a:latin typeface="+mj-lt"/>
              </a:rPr>
              <a:t>Revenue was the most important feature for 8 of the 17 models</a:t>
            </a:r>
          </a:p>
        </p:txBody>
      </p:sp>
      <p:pic>
        <p:nvPicPr>
          <p:cNvPr id="8" name="Picture 7">
            <a:extLst>
              <a:ext uri="{FF2B5EF4-FFF2-40B4-BE49-F238E27FC236}">
                <a16:creationId xmlns:a16="http://schemas.microsoft.com/office/drawing/2014/main" id="{2D010BA9-F7B1-ACB5-CBB6-8177EC249722}"/>
              </a:ext>
            </a:extLst>
          </p:cNvPr>
          <p:cNvPicPr>
            <a:picLocks noChangeAspect="1"/>
          </p:cNvPicPr>
          <p:nvPr/>
        </p:nvPicPr>
        <p:blipFill>
          <a:blip r:embed="rId3"/>
          <a:stretch>
            <a:fillRect/>
          </a:stretch>
        </p:blipFill>
        <p:spPr>
          <a:xfrm>
            <a:off x="3815789" y="1359328"/>
            <a:ext cx="7967649" cy="5206842"/>
          </a:xfrm>
          <a:prstGeom prst="rect">
            <a:avLst/>
          </a:prstGeom>
        </p:spPr>
      </p:pic>
      <p:sp>
        <p:nvSpPr>
          <p:cNvPr id="9" name="TextBox 8">
            <a:extLst>
              <a:ext uri="{FF2B5EF4-FFF2-40B4-BE49-F238E27FC236}">
                <a16:creationId xmlns:a16="http://schemas.microsoft.com/office/drawing/2014/main" id="{CABAC283-5A07-C9EB-FC3E-183773DA7620}"/>
              </a:ext>
            </a:extLst>
          </p:cNvPr>
          <p:cNvSpPr txBox="1"/>
          <p:nvPr/>
        </p:nvSpPr>
        <p:spPr>
          <a:xfrm>
            <a:off x="11572602" y="6492875"/>
            <a:ext cx="643912" cy="369332"/>
          </a:xfrm>
          <a:prstGeom prst="rect">
            <a:avLst/>
          </a:prstGeom>
          <a:noFill/>
        </p:spPr>
        <p:txBody>
          <a:bodyPr wrap="square" rtlCol="0">
            <a:spAutoFit/>
          </a:bodyPr>
          <a:lstStyle/>
          <a:p>
            <a:fld id="{73EE756E-0851-4834-B135-A4DFF166D129}" type="slidenum">
              <a:rPr lang="en-US" smtClean="0"/>
              <a:t>28</a:t>
            </a:fld>
            <a:endParaRPr lang="en-US" dirty="0"/>
          </a:p>
        </p:txBody>
      </p:sp>
    </p:spTree>
    <p:extLst>
      <p:ext uri="{BB962C8B-B14F-4D97-AF65-F5344CB8AC3E}">
        <p14:creationId xmlns:p14="http://schemas.microsoft.com/office/powerpoint/2010/main" val="16451999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428F7-84C9-A3FD-2D4C-AA8AC5317D09}"/>
              </a:ext>
            </a:extLst>
          </p:cNvPr>
          <p:cNvSpPr>
            <a:spLocks noGrp="1"/>
          </p:cNvSpPr>
          <p:nvPr>
            <p:ph type="title"/>
          </p:nvPr>
        </p:nvSpPr>
        <p:spPr>
          <a:xfrm>
            <a:off x="838199" y="365125"/>
            <a:ext cx="10955215" cy="1325563"/>
          </a:xfrm>
        </p:spPr>
        <p:txBody>
          <a:bodyPr>
            <a:normAutofit/>
          </a:bodyPr>
          <a:lstStyle/>
          <a:p>
            <a:r>
              <a:rPr lang="en-US" sz="4000" b="1" dirty="0"/>
              <a:t>Understanding Model Performance: Residual Analysis</a:t>
            </a:r>
          </a:p>
        </p:txBody>
      </p:sp>
      <p:sp>
        <p:nvSpPr>
          <p:cNvPr id="3" name="Content Placeholder 2">
            <a:extLst>
              <a:ext uri="{FF2B5EF4-FFF2-40B4-BE49-F238E27FC236}">
                <a16:creationId xmlns:a16="http://schemas.microsoft.com/office/drawing/2014/main" id="{4AB3E575-3B1C-0D06-B501-081384AAC11C}"/>
              </a:ext>
            </a:extLst>
          </p:cNvPr>
          <p:cNvSpPr>
            <a:spLocks noGrp="1"/>
          </p:cNvSpPr>
          <p:nvPr>
            <p:ph idx="1"/>
          </p:nvPr>
        </p:nvSpPr>
        <p:spPr>
          <a:xfrm>
            <a:off x="838200" y="1690688"/>
            <a:ext cx="3214816" cy="4486275"/>
          </a:xfrm>
        </p:spPr>
        <p:txBody>
          <a:bodyPr>
            <a:normAutofit/>
          </a:bodyPr>
          <a:lstStyle/>
          <a:p>
            <a:r>
              <a:rPr lang="en-US" sz="1800" b="1" dirty="0">
                <a:latin typeface="+mj-lt"/>
              </a:rPr>
              <a:t>The model is considered a good fit if the residuals are randomly distributed</a:t>
            </a:r>
            <a:r>
              <a:rPr lang="en-US" sz="1800" dirty="0">
                <a:latin typeface="+mj-lt"/>
              </a:rPr>
              <a:t>. If there are patterns in the residuals, then the model is not accurately capturing the relationship between the variables</a:t>
            </a:r>
          </a:p>
          <a:p>
            <a:endParaRPr lang="en-US" sz="1800" dirty="0">
              <a:latin typeface="+mj-lt"/>
            </a:endParaRPr>
          </a:p>
          <a:p>
            <a:r>
              <a:rPr lang="en-US" sz="1800" dirty="0">
                <a:latin typeface="+mj-lt"/>
              </a:rPr>
              <a:t>The linear shape in the residual plots indicate that it is not a good fit especially in the higher values</a:t>
            </a:r>
          </a:p>
        </p:txBody>
      </p:sp>
      <p:pic>
        <p:nvPicPr>
          <p:cNvPr id="6" name="Picture 5">
            <a:extLst>
              <a:ext uri="{FF2B5EF4-FFF2-40B4-BE49-F238E27FC236}">
                <a16:creationId xmlns:a16="http://schemas.microsoft.com/office/drawing/2014/main" id="{23049D13-C64A-6CED-998E-2B09369EF403}"/>
              </a:ext>
            </a:extLst>
          </p:cNvPr>
          <p:cNvPicPr>
            <a:picLocks noChangeAspect="1"/>
          </p:cNvPicPr>
          <p:nvPr/>
        </p:nvPicPr>
        <p:blipFill>
          <a:blip r:embed="rId3"/>
          <a:stretch>
            <a:fillRect/>
          </a:stretch>
        </p:blipFill>
        <p:spPr>
          <a:xfrm>
            <a:off x="4439402" y="1690688"/>
            <a:ext cx="7526408" cy="5032375"/>
          </a:xfrm>
          <a:prstGeom prst="rect">
            <a:avLst/>
          </a:prstGeom>
        </p:spPr>
      </p:pic>
    </p:spTree>
    <p:extLst>
      <p:ext uri="{BB962C8B-B14F-4D97-AF65-F5344CB8AC3E}">
        <p14:creationId xmlns:p14="http://schemas.microsoft.com/office/powerpoint/2010/main" val="415781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6" name="Rectangle 15">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D3FD48-E9FB-A2E7-9F55-1D0FE503122A}"/>
              </a:ext>
            </a:extLst>
          </p:cNvPr>
          <p:cNvSpPr>
            <a:spLocks noGrp="1"/>
          </p:cNvSpPr>
          <p:nvPr>
            <p:ph type="title"/>
          </p:nvPr>
        </p:nvSpPr>
        <p:spPr>
          <a:xfrm>
            <a:off x="761803" y="350196"/>
            <a:ext cx="4646904" cy="1624520"/>
          </a:xfrm>
        </p:spPr>
        <p:txBody>
          <a:bodyPr anchor="ctr">
            <a:normAutofit/>
          </a:bodyPr>
          <a:lstStyle/>
          <a:p>
            <a:r>
              <a:rPr lang="en-US" sz="3600" b="1" kern="0" dirty="0">
                <a:effectLst/>
                <a:ea typeface="Times New Roman" panose="02020603050405020304" pitchFamily="18" charset="0"/>
                <a:cs typeface="Arial" panose="020B0604020202020204" pitchFamily="34" charset="0"/>
              </a:rPr>
              <a:t>The challenge of climate change and the role of businesses.</a:t>
            </a:r>
            <a:endParaRPr lang="en-US" sz="3600" b="1" dirty="0">
              <a:cs typeface="Arial" panose="020B0604020202020204" pitchFamily="34" charset="0"/>
            </a:endParaRPr>
          </a:p>
        </p:txBody>
      </p:sp>
      <p:sp>
        <p:nvSpPr>
          <p:cNvPr id="3" name="Content Placeholder 2">
            <a:extLst>
              <a:ext uri="{FF2B5EF4-FFF2-40B4-BE49-F238E27FC236}">
                <a16:creationId xmlns:a16="http://schemas.microsoft.com/office/drawing/2014/main" id="{79C70D32-8879-31EE-2783-97A53E8FA712}"/>
              </a:ext>
            </a:extLst>
          </p:cNvPr>
          <p:cNvSpPr>
            <a:spLocks noGrp="1"/>
          </p:cNvSpPr>
          <p:nvPr>
            <p:ph idx="1"/>
          </p:nvPr>
        </p:nvSpPr>
        <p:spPr>
          <a:xfrm>
            <a:off x="761802" y="2743200"/>
            <a:ext cx="4646905" cy="3613149"/>
          </a:xfrm>
        </p:spPr>
        <p:txBody>
          <a:bodyPr anchor="ctr">
            <a:normAutofit fontScale="92500" lnSpcReduction="10000"/>
          </a:bodyPr>
          <a:lstStyle/>
          <a:p>
            <a:pPr marL="0" marR="0" indent="0">
              <a:spcBef>
                <a:spcPts val="0"/>
              </a:spcBef>
              <a:spcAft>
                <a:spcPts val="0"/>
              </a:spcAft>
              <a:buNone/>
            </a:pPr>
            <a:r>
              <a:rPr lang="en-US" sz="1900" kern="0" dirty="0">
                <a:effectLst/>
                <a:latin typeface="+mj-lt"/>
                <a:ea typeface="Times New Roman" panose="02020603050405020304" pitchFamily="18" charset="0"/>
                <a:cs typeface="Times New Roman" panose="02020603050405020304" pitchFamily="18" charset="0"/>
              </a:rPr>
              <a:t>·  </a:t>
            </a:r>
            <a:r>
              <a:rPr lang="en-US" sz="1900" b="1" kern="0" dirty="0">
                <a:effectLst/>
                <a:latin typeface="+mj-lt"/>
                <a:ea typeface="Times New Roman" panose="02020603050405020304" pitchFamily="18" charset="0"/>
                <a:cs typeface="Times New Roman" panose="02020603050405020304" pitchFamily="18" charset="0"/>
              </a:rPr>
              <a:t>Climate Change Threatens All:</a:t>
            </a:r>
            <a:r>
              <a:rPr lang="en-US" sz="1900" kern="0" dirty="0">
                <a:effectLst/>
                <a:latin typeface="+mj-lt"/>
                <a:ea typeface="Times New Roman" panose="02020603050405020304" pitchFamily="18" charset="0"/>
                <a:cs typeface="Times New Roman" panose="02020603050405020304" pitchFamily="18" charset="0"/>
              </a:rPr>
              <a:t> </a:t>
            </a:r>
            <a:r>
              <a:rPr lang="en-US" sz="1700" kern="0" dirty="0">
                <a:effectLst/>
                <a:latin typeface="+mj-lt"/>
                <a:ea typeface="Times New Roman" panose="02020603050405020304" pitchFamily="18" charset="0"/>
                <a:cs typeface="Times New Roman" panose="02020603050405020304" pitchFamily="18" charset="0"/>
              </a:rPr>
              <a:t>Climate change is happening at an ever-increasing rate and has potential consequences for economies, societies, and the environment. </a:t>
            </a:r>
            <a:endParaRPr lang="en-US" sz="1700" kern="100" dirty="0">
              <a:effectLst/>
              <a:latin typeface="+mj-lt"/>
              <a:ea typeface="Calibri" panose="020F0502020204030204" pitchFamily="34" charset="0"/>
              <a:cs typeface="Times New Roman" panose="02020603050405020304" pitchFamily="18" charset="0"/>
            </a:endParaRPr>
          </a:p>
          <a:p>
            <a:pPr marL="0" marR="0" indent="0">
              <a:spcBef>
                <a:spcPts val="0"/>
              </a:spcBef>
              <a:spcAft>
                <a:spcPts val="0"/>
              </a:spcAft>
              <a:buNone/>
            </a:pPr>
            <a:r>
              <a:rPr lang="en-US" sz="1900" kern="0" dirty="0">
                <a:effectLst/>
                <a:latin typeface="+mj-lt"/>
                <a:ea typeface="Times New Roman" panose="02020603050405020304" pitchFamily="18" charset="0"/>
                <a:cs typeface="Times New Roman" panose="02020603050405020304" pitchFamily="18" charset="0"/>
              </a:rPr>
              <a:t>·  </a:t>
            </a:r>
            <a:r>
              <a:rPr lang="en-US" sz="1900" b="1" kern="0" dirty="0">
                <a:effectLst/>
                <a:latin typeface="+mj-lt"/>
                <a:ea typeface="Times New Roman" panose="02020603050405020304" pitchFamily="18" charset="0"/>
                <a:cs typeface="Times New Roman" panose="02020603050405020304" pitchFamily="18" charset="0"/>
              </a:rPr>
              <a:t>Businesses are Major Emitters:</a:t>
            </a:r>
            <a:r>
              <a:rPr lang="en-US" sz="1900" kern="0" dirty="0">
                <a:effectLst/>
                <a:latin typeface="+mj-lt"/>
                <a:ea typeface="Times New Roman" panose="02020603050405020304" pitchFamily="18" charset="0"/>
                <a:cs typeface="Times New Roman" panose="02020603050405020304" pitchFamily="18" charset="0"/>
              </a:rPr>
              <a:t> </a:t>
            </a:r>
            <a:r>
              <a:rPr lang="en-US" sz="1700" kern="0" dirty="0">
                <a:effectLst/>
                <a:latin typeface="+mj-lt"/>
                <a:ea typeface="Times New Roman" panose="02020603050405020304" pitchFamily="18" charset="0"/>
                <a:cs typeface="Times New Roman" panose="02020603050405020304" pitchFamily="18" charset="0"/>
              </a:rPr>
              <a:t>Corporations and businesses are significant contributors to greenhouse gas emissions through their operations and supply chains. </a:t>
            </a:r>
            <a:endParaRPr lang="en-US" sz="1700" kern="100" dirty="0">
              <a:effectLst/>
              <a:latin typeface="+mj-lt"/>
              <a:ea typeface="Calibri" panose="020F0502020204030204" pitchFamily="34" charset="0"/>
              <a:cs typeface="Times New Roman" panose="02020603050405020304" pitchFamily="18" charset="0"/>
            </a:endParaRPr>
          </a:p>
          <a:p>
            <a:pPr marL="0" marR="0" indent="0">
              <a:spcBef>
                <a:spcPts val="0"/>
              </a:spcBef>
              <a:spcAft>
                <a:spcPts val="800"/>
              </a:spcAft>
              <a:buNone/>
            </a:pPr>
            <a:r>
              <a:rPr lang="en-US" sz="1900" kern="0" dirty="0">
                <a:effectLst/>
                <a:latin typeface="+mj-lt"/>
                <a:ea typeface="Times New Roman" panose="02020603050405020304" pitchFamily="18" charset="0"/>
                <a:cs typeface="Times New Roman" panose="02020603050405020304" pitchFamily="18" charset="0"/>
              </a:rPr>
              <a:t>·  </a:t>
            </a:r>
            <a:r>
              <a:rPr lang="en-US" sz="1900" b="1" kern="0" dirty="0">
                <a:effectLst/>
                <a:latin typeface="+mj-lt"/>
                <a:ea typeface="Times New Roman" panose="02020603050405020304" pitchFamily="18" charset="0"/>
                <a:cs typeface="Times New Roman" panose="02020603050405020304" pitchFamily="18" charset="0"/>
              </a:rPr>
              <a:t>Businesses Have Power to Act:</a:t>
            </a:r>
            <a:r>
              <a:rPr lang="en-US" sz="1900" kern="0" dirty="0">
                <a:effectLst/>
                <a:latin typeface="+mj-lt"/>
                <a:ea typeface="Times New Roman" panose="02020603050405020304" pitchFamily="18" charset="0"/>
                <a:cs typeface="Times New Roman" panose="02020603050405020304" pitchFamily="18" charset="0"/>
              </a:rPr>
              <a:t> </a:t>
            </a:r>
            <a:r>
              <a:rPr lang="en-US" sz="1700" kern="0" dirty="0">
                <a:effectLst/>
                <a:latin typeface="+mj-lt"/>
                <a:ea typeface="Times New Roman" panose="02020603050405020304" pitchFamily="18" charset="0"/>
                <a:cs typeface="Times New Roman" panose="02020603050405020304" pitchFamily="18" charset="0"/>
              </a:rPr>
              <a:t>Climate conscience businesses can play a role in reducing emissions and driving sustainable practices.</a:t>
            </a:r>
          </a:p>
          <a:p>
            <a:pPr marL="0" marR="0" indent="0">
              <a:spcBef>
                <a:spcPts val="0"/>
              </a:spcBef>
              <a:spcAft>
                <a:spcPts val="800"/>
              </a:spcAft>
              <a:buNone/>
            </a:pPr>
            <a:endParaRPr lang="en-US" sz="1900" kern="0" dirty="0">
              <a:effectLst/>
              <a:latin typeface="+mj-lt"/>
              <a:ea typeface="Times New Roman" panose="02020603050405020304" pitchFamily="18" charset="0"/>
              <a:cs typeface="Times New Roman" panose="02020603050405020304" pitchFamily="18" charset="0"/>
            </a:endParaRPr>
          </a:p>
          <a:p>
            <a:pPr marL="0" marR="0" indent="0">
              <a:spcBef>
                <a:spcPts val="0"/>
              </a:spcBef>
              <a:spcAft>
                <a:spcPts val="800"/>
              </a:spcAft>
              <a:buNone/>
            </a:pPr>
            <a:r>
              <a:rPr lang="en-US" sz="1400" b="1" dirty="0">
                <a:latin typeface="+mj-lt"/>
              </a:rPr>
              <a:t>Climate Business | Business Climate.</a:t>
            </a:r>
            <a:r>
              <a:rPr lang="en-US" sz="1400" dirty="0">
                <a:latin typeface="+mj-lt"/>
              </a:rPr>
              <a:t> Harvard Business Review. (2007). </a:t>
            </a:r>
            <a:r>
              <a:rPr lang="en-US" sz="1400" dirty="0">
                <a:latin typeface="+mj-lt"/>
                <a:hlinkClick r:id="rId3"/>
              </a:rPr>
              <a:t>https://hbr.org/2007/10/climate-business-_-business-climate</a:t>
            </a:r>
            <a:endParaRPr lang="en-US" sz="1900" kern="100" dirty="0">
              <a:effectLst/>
              <a:latin typeface="+mj-lt"/>
              <a:ea typeface="Calibri" panose="020F0502020204030204" pitchFamily="34" charset="0"/>
              <a:cs typeface="Times New Roman" panose="02020603050405020304" pitchFamily="18" charset="0"/>
            </a:endParaRPr>
          </a:p>
          <a:p>
            <a:endParaRPr lang="en-US" sz="1900" dirty="0"/>
          </a:p>
        </p:txBody>
      </p:sp>
      <p:pic>
        <p:nvPicPr>
          <p:cNvPr id="4" name="Picture 3">
            <a:extLst>
              <a:ext uri="{FF2B5EF4-FFF2-40B4-BE49-F238E27FC236}">
                <a16:creationId xmlns:a16="http://schemas.microsoft.com/office/drawing/2014/main" id="{06309DA6-F539-4AD0-172D-5E3D4FC172AF}"/>
              </a:ext>
            </a:extLst>
          </p:cNvPr>
          <p:cNvPicPr>
            <a:picLocks noChangeAspect="1"/>
          </p:cNvPicPr>
          <p:nvPr/>
        </p:nvPicPr>
        <p:blipFill rotWithShape="1">
          <a:blip r:embed="rId4"/>
          <a:srcRect l="21388" r="34117"/>
          <a:stretch/>
        </p:blipFill>
        <p:spPr>
          <a:xfrm>
            <a:off x="6096000" y="1"/>
            <a:ext cx="6102825" cy="6858000"/>
          </a:xfrm>
          <a:prstGeom prst="rect">
            <a:avLst/>
          </a:prstGeom>
        </p:spPr>
      </p:pic>
      <p:sp>
        <p:nvSpPr>
          <p:cNvPr id="5" name="TextBox 4">
            <a:extLst>
              <a:ext uri="{FF2B5EF4-FFF2-40B4-BE49-F238E27FC236}">
                <a16:creationId xmlns:a16="http://schemas.microsoft.com/office/drawing/2014/main" id="{D2250E41-7C19-FBB2-2F96-51AAFE521230}"/>
              </a:ext>
            </a:extLst>
          </p:cNvPr>
          <p:cNvSpPr txBox="1"/>
          <p:nvPr/>
        </p:nvSpPr>
        <p:spPr>
          <a:xfrm>
            <a:off x="215624" y="6456394"/>
            <a:ext cx="424456" cy="369332"/>
          </a:xfrm>
          <a:prstGeom prst="rect">
            <a:avLst/>
          </a:prstGeom>
          <a:noFill/>
        </p:spPr>
        <p:txBody>
          <a:bodyPr wrap="square" rtlCol="0">
            <a:spAutoFit/>
          </a:bodyPr>
          <a:lstStyle/>
          <a:p>
            <a:fld id="{73EE756E-0851-4834-B135-A4DFF166D129}" type="slidenum">
              <a:rPr lang="en-US" smtClean="0"/>
              <a:t>3</a:t>
            </a:fld>
            <a:endParaRPr lang="en-US" dirty="0"/>
          </a:p>
        </p:txBody>
      </p:sp>
    </p:spTree>
    <p:extLst>
      <p:ext uri="{BB962C8B-B14F-4D97-AF65-F5344CB8AC3E}">
        <p14:creationId xmlns:p14="http://schemas.microsoft.com/office/powerpoint/2010/main" val="16816620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2348-B3D6-B1FD-C59D-8420F988201F}"/>
              </a:ext>
            </a:extLst>
          </p:cNvPr>
          <p:cNvSpPr>
            <a:spLocks noGrp="1"/>
          </p:cNvSpPr>
          <p:nvPr>
            <p:ph type="title"/>
          </p:nvPr>
        </p:nvSpPr>
        <p:spPr/>
        <p:txBody>
          <a:bodyPr/>
          <a:lstStyle/>
          <a:p>
            <a:r>
              <a:rPr lang="en-US" b="1" dirty="0"/>
              <a:t>Robust Scaler with RFR-Reduced Features</a:t>
            </a:r>
          </a:p>
        </p:txBody>
      </p:sp>
      <p:sp>
        <p:nvSpPr>
          <p:cNvPr id="3" name="Content Placeholder 2">
            <a:extLst>
              <a:ext uri="{FF2B5EF4-FFF2-40B4-BE49-F238E27FC236}">
                <a16:creationId xmlns:a16="http://schemas.microsoft.com/office/drawing/2014/main" id="{CB9B9070-2A6A-1AA6-85FB-8C1CE7DF0795}"/>
              </a:ext>
            </a:extLst>
          </p:cNvPr>
          <p:cNvSpPr>
            <a:spLocks noGrp="1"/>
          </p:cNvSpPr>
          <p:nvPr>
            <p:ph idx="1"/>
          </p:nvPr>
        </p:nvSpPr>
        <p:spPr>
          <a:xfrm>
            <a:off x="838200" y="1690688"/>
            <a:ext cx="3159868" cy="4486275"/>
          </a:xfrm>
        </p:spPr>
        <p:txBody>
          <a:bodyPr>
            <a:normAutofit/>
          </a:bodyPr>
          <a:lstStyle/>
          <a:p>
            <a:r>
              <a:rPr lang="en-US" sz="2400" dirty="0"/>
              <a:t>Here the same four models are replicated but with only the top 5 features of each.  </a:t>
            </a:r>
          </a:p>
          <a:p>
            <a:r>
              <a:rPr lang="en-US" sz="2400" dirty="0"/>
              <a:t>Note that the MAE value goes up, but the resulting models are more resistant to overfitting.</a:t>
            </a:r>
            <a:endParaRPr lang="en-US" sz="1800" dirty="0"/>
          </a:p>
          <a:p>
            <a:endParaRPr lang="en-US" sz="1800" dirty="0"/>
          </a:p>
        </p:txBody>
      </p:sp>
      <p:pic>
        <p:nvPicPr>
          <p:cNvPr id="6" name="Picture 5">
            <a:extLst>
              <a:ext uri="{FF2B5EF4-FFF2-40B4-BE49-F238E27FC236}">
                <a16:creationId xmlns:a16="http://schemas.microsoft.com/office/drawing/2014/main" id="{6D70E67F-9AAC-273B-3E47-AF7E8CA4D4AA}"/>
              </a:ext>
            </a:extLst>
          </p:cNvPr>
          <p:cNvPicPr>
            <a:picLocks noChangeAspect="1"/>
          </p:cNvPicPr>
          <p:nvPr/>
        </p:nvPicPr>
        <p:blipFill>
          <a:blip r:embed="rId3"/>
          <a:stretch>
            <a:fillRect/>
          </a:stretch>
        </p:blipFill>
        <p:spPr>
          <a:xfrm>
            <a:off x="4174141" y="1690688"/>
            <a:ext cx="7275070" cy="4854102"/>
          </a:xfrm>
          <a:prstGeom prst="rect">
            <a:avLst/>
          </a:prstGeom>
        </p:spPr>
      </p:pic>
      <p:sp>
        <p:nvSpPr>
          <p:cNvPr id="7" name="TextBox 6">
            <a:extLst>
              <a:ext uri="{FF2B5EF4-FFF2-40B4-BE49-F238E27FC236}">
                <a16:creationId xmlns:a16="http://schemas.microsoft.com/office/drawing/2014/main" id="{286C61C2-E32E-AD3C-486F-24D9551433FF}"/>
              </a:ext>
            </a:extLst>
          </p:cNvPr>
          <p:cNvSpPr txBox="1"/>
          <p:nvPr/>
        </p:nvSpPr>
        <p:spPr>
          <a:xfrm>
            <a:off x="11478768" y="6488668"/>
            <a:ext cx="643912" cy="369332"/>
          </a:xfrm>
          <a:prstGeom prst="rect">
            <a:avLst/>
          </a:prstGeom>
          <a:noFill/>
        </p:spPr>
        <p:txBody>
          <a:bodyPr wrap="square" rtlCol="0">
            <a:spAutoFit/>
          </a:bodyPr>
          <a:lstStyle/>
          <a:p>
            <a:fld id="{73EE756E-0851-4834-B135-A4DFF166D129}" type="slidenum">
              <a:rPr lang="en-US" smtClean="0"/>
              <a:t>30</a:t>
            </a:fld>
            <a:endParaRPr lang="en-US" dirty="0"/>
          </a:p>
        </p:txBody>
      </p:sp>
    </p:spTree>
    <p:extLst>
      <p:ext uri="{BB962C8B-B14F-4D97-AF65-F5344CB8AC3E}">
        <p14:creationId xmlns:p14="http://schemas.microsoft.com/office/powerpoint/2010/main" val="34393543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30F76-2A4F-9F3E-58A2-1E1C09BD0A1A}"/>
              </a:ext>
            </a:extLst>
          </p:cNvPr>
          <p:cNvSpPr>
            <a:spLocks noGrp="1"/>
          </p:cNvSpPr>
          <p:nvPr>
            <p:ph type="title"/>
          </p:nvPr>
        </p:nvSpPr>
        <p:spPr/>
        <p:txBody>
          <a:bodyPr>
            <a:normAutofit/>
          </a:bodyPr>
          <a:lstStyle/>
          <a:p>
            <a:r>
              <a:rPr lang="en-US" sz="4000" b="1" dirty="0"/>
              <a:t>Model Improvement: K-Fold Cross-Validation</a:t>
            </a:r>
          </a:p>
        </p:txBody>
      </p:sp>
      <p:sp>
        <p:nvSpPr>
          <p:cNvPr id="3" name="Content Placeholder 2">
            <a:extLst>
              <a:ext uri="{FF2B5EF4-FFF2-40B4-BE49-F238E27FC236}">
                <a16:creationId xmlns:a16="http://schemas.microsoft.com/office/drawing/2014/main" id="{61B26358-F18D-7A54-6E01-AC5857240D87}"/>
              </a:ext>
            </a:extLst>
          </p:cNvPr>
          <p:cNvSpPr>
            <a:spLocks noGrp="1"/>
          </p:cNvSpPr>
          <p:nvPr>
            <p:ph idx="1"/>
          </p:nvPr>
        </p:nvSpPr>
        <p:spPr>
          <a:xfrm>
            <a:off x="634523" y="1690687"/>
            <a:ext cx="3075432" cy="4734389"/>
          </a:xfrm>
        </p:spPr>
        <p:txBody>
          <a:bodyPr>
            <a:normAutofit/>
          </a:bodyPr>
          <a:lstStyle/>
          <a:p>
            <a:r>
              <a:rPr lang="en-US" sz="1800" dirty="0"/>
              <a:t>To reduce overfitting, K-Fold Cross-Validation splits the data into k groups (here, k=5) and uses them for training and testing in different subsets.</a:t>
            </a:r>
          </a:p>
        </p:txBody>
      </p:sp>
      <p:pic>
        <p:nvPicPr>
          <p:cNvPr id="6" name="Picture 5">
            <a:extLst>
              <a:ext uri="{FF2B5EF4-FFF2-40B4-BE49-F238E27FC236}">
                <a16:creationId xmlns:a16="http://schemas.microsoft.com/office/drawing/2014/main" id="{D39BF455-9BB8-E49F-1D04-989246068334}"/>
              </a:ext>
            </a:extLst>
          </p:cNvPr>
          <p:cNvPicPr>
            <a:picLocks noChangeAspect="1"/>
          </p:cNvPicPr>
          <p:nvPr/>
        </p:nvPicPr>
        <p:blipFill>
          <a:blip r:embed="rId3"/>
          <a:stretch>
            <a:fillRect/>
          </a:stretch>
        </p:blipFill>
        <p:spPr>
          <a:xfrm>
            <a:off x="4206240" y="1690688"/>
            <a:ext cx="7351237" cy="4734389"/>
          </a:xfrm>
          <a:prstGeom prst="rect">
            <a:avLst/>
          </a:prstGeom>
        </p:spPr>
      </p:pic>
      <p:sp>
        <p:nvSpPr>
          <p:cNvPr id="7" name="TextBox 6">
            <a:extLst>
              <a:ext uri="{FF2B5EF4-FFF2-40B4-BE49-F238E27FC236}">
                <a16:creationId xmlns:a16="http://schemas.microsoft.com/office/drawing/2014/main" id="{BB274E37-A72E-A1D5-B156-F2F6210B8D88}"/>
              </a:ext>
            </a:extLst>
          </p:cNvPr>
          <p:cNvSpPr txBox="1"/>
          <p:nvPr/>
        </p:nvSpPr>
        <p:spPr>
          <a:xfrm>
            <a:off x="11636480" y="6488668"/>
            <a:ext cx="643912" cy="369332"/>
          </a:xfrm>
          <a:prstGeom prst="rect">
            <a:avLst/>
          </a:prstGeom>
          <a:noFill/>
        </p:spPr>
        <p:txBody>
          <a:bodyPr wrap="square" rtlCol="0">
            <a:spAutoFit/>
          </a:bodyPr>
          <a:lstStyle/>
          <a:p>
            <a:fld id="{73EE756E-0851-4834-B135-A4DFF166D129}" type="slidenum">
              <a:rPr lang="en-US" smtClean="0"/>
              <a:t>31</a:t>
            </a:fld>
            <a:endParaRPr lang="en-US" dirty="0"/>
          </a:p>
        </p:txBody>
      </p:sp>
      <p:pic>
        <p:nvPicPr>
          <p:cNvPr id="8" name="Picture 7">
            <a:extLst>
              <a:ext uri="{FF2B5EF4-FFF2-40B4-BE49-F238E27FC236}">
                <a16:creationId xmlns:a16="http://schemas.microsoft.com/office/drawing/2014/main" id="{5154F959-5DCE-11C4-1E8E-11968F26E362}"/>
              </a:ext>
            </a:extLst>
          </p:cNvPr>
          <p:cNvPicPr>
            <a:picLocks noChangeAspect="1"/>
          </p:cNvPicPr>
          <p:nvPr/>
        </p:nvPicPr>
        <p:blipFill>
          <a:blip r:embed="rId4"/>
          <a:stretch>
            <a:fillRect/>
          </a:stretch>
        </p:blipFill>
        <p:spPr>
          <a:xfrm>
            <a:off x="634523" y="3429000"/>
            <a:ext cx="2692400" cy="2286000"/>
          </a:xfrm>
          <a:prstGeom prst="rect">
            <a:avLst/>
          </a:prstGeom>
        </p:spPr>
      </p:pic>
      <p:sp>
        <p:nvSpPr>
          <p:cNvPr id="10" name="TextBox 9">
            <a:extLst>
              <a:ext uri="{FF2B5EF4-FFF2-40B4-BE49-F238E27FC236}">
                <a16:creationId xmlns:a16="http://schemas.microsoft.com/office/drawing/2014/main" id="{5E570A83-D139-3882-4523-55B9242F420C}"/>
              </a:ext>
            </a:extLst>
          </p:cNvPr>
          <p:cNvSpPr txBox="1"/>
          <p:nvPr/>
        </p:nvSpPr>
        <p:spPr>
          <a:xfrm>
            <a:off x="319840" y="6488668"/>
            <a:ext cx="6780229" cy="253916"/>
          </a:xfrm>
          <a:prstGeom prst="rect">
            <a:avLst/>
          </a:prstGeom>
          <a:noFill/>
        </p:spPr>
        <p:txBody>
          <a:bodyPr wrap="square">
            <a:spAutoFit/>
          </a:bodyPr>
          <a:lstStyle/>
          <a:p>
            <a:r>
              <a:rPr lang="en-US" sz="1050" dirty="0"/>
              <a:t>Pandian, S. (2024, June 13). </a:t>
            </a:r>
            <a:r>
              <a:rPr lang="en-US" sz="1050" i="1" dirty="0"/>
              <a:t>K-Fold Cross Validation Technique and its Essentials</a:t>
            </a:r>
            <a:r>
              <a:rPr lang="en-US" sz="1050" dirty="0"/>
              <a:t>. Retrieved from </a:t>
            </a:r>
            <a:r>
              <a:rPr lang="en-US" sz="1050" dirty="0">
                <a:hlinkClick r:id="rId5"/>
              </a:rPr>
              <a:t>Analytics Vidhya</a:t>
            </a:r>
            <a:r>
              <a:rPr lang="en-US" sz="1050" dirty="0"/>
              <a:t>.</a:t>
            </a:r>
          </a:p>
        </p:txBody>
      </p:sp>
    </p:spTree>
    <p:extLst>
      <p:ext uri="{BB962C8B-B14F-4D97-AF65-F5344CB8AC3E}">
        <p14:creationId xmlns:p14="http://schemas.microsoft.com/office/powerpoint/2010/main" val="1455301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C052EA-05E2-403D-965E-52D1BFFA24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6906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693D1-1B3A-7939-E9AB-308F618191C1}"/>
              </a:ext>
            </a:extLst>
          </p:cNvPr>
          <p:cNvSpPr>
            <a:spLocks noGrp="1"/>
          </p:cNvSpPr>
          <p:nvPr>
            <p:ph type="title"/>
          </p:nvPr>
        </p:nvSpPr>
        <p:spPr>
          <a:xfrm>
            <a:off x="838200" y="365126"/>
            <a:ext cx="10515600" cy="1094740"/>
          </a:xfrm>
        </p:spPr>
        <p:txBody>
          <a:bodyPr vert="horz" lIns="91440" tIns="45720" rIns="91440" bIns="45720" rtlCol="0" anchor="ctr">
            <a:normAutofit/>
          </a:bodyPr>
          <a:lstStyle/>
          <a:p>
            <a:r>
              <a:rPr lang="en-US" b="1" kern="1200" dirty="0">
                <a:solidFill>
                  <a:schemeClr val="bg1"/>
                </a:solidFill>
                <a:latin typeface="+mj-lt"/>
                <a:ea typeface="+mj-ea"/>
                <a:cs typeface="+mj-cs"/>
              </a:rPr>
              <a:t>Conclusion:</a:t>
            </a:r>
          </a:p>
        </p:txBody>
      </p:sp>
      <p:sp useBgFill="1">
        <p:nvSpPr>
          <p:cNvPr id="11" name="Rectangle 10">
            <a:extLst>
              <a:ext uri="{FF2B5EF4-FFF2-40B4-BE49-F238E27FC236}">
                <a16:creationId xmlns:a16="http://schemas.microsoft.com/office/drawing/2014/main" id="{4C1936B8-2FFB-4F78-8388-B8C282B8A5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0688"/>
            <a:ext cx="12192000" cy="51663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57EF048-1CAB-1547-761D-BBA49C78AAAB}"/>
              </a:ext>
            </a:extLst>
          </p:cNvPr>
          <p:cNvSpPr>
            <a:spLocks noGrp="1"/>
          </p:cNvSpPr>
          <p:nvPr>
            <p:ph idx="1"/>
          </p:nvPr>
        </p:nvSpPr>
        <p:spPr>
          <a:xfrm>
            <a:off x="838200" y="2100580"/>
            <a:ext cx="9360877" cy="3960252"/>
          </a:xfrm>
        </p:spPr>
        <p:txBody>
          <a:bodyPr vert="horz" lIns="91440" tIns="45720" rIns="91440" bIns="45720" rtlCol="0" anchor="ctr">
            <a:normAutofit/>
          </a:bodyPr>
          <a:lstStyle/>
          <a:p>
            <a:r>
              <a:rPr lang="en-US" dirty="0"/>
              <a:t>Models can be built using Scope 3 emissions and corporate financial data but more improvements are needed to be able to model future data accurately</a:t>
            </a:r>
          </a:p>
          <a:p>
            <a:pPr lvl="1"/>
            <a:r>
              <a:rPr lang="en-US" sz="2800" dirty="0"/>
              <a:t>Improve outlier imputation rather than dropping data</a:t>
            </a:r>
          </a:p>
          <a:p>
            <a:pPr lvl="1"/>
            <a:r>
              <a:rPr lang="en-US" sz="2800" dirty="0"/>
              <a:t>Feature reduction-Concentrate on important factors</a:t>
            </a:r>
          </a:p>
          <a:p>
            <a:pPr lvl="1"/>
            <a:r>
              <a:rPr lang="en-US" sz="2800" dirty="0"/>
              <a:t>Feature engineering</a:t>
            </a:r>
          </a:p>
          <a:p>
            <a:pPr lvl="1"/>
            <a:r>
              <a:rPr lang="en-US" sz="2800" dirty="0"/>
              <a:t>Explore Non-Linear models</a:t>
            </a:r>
          </a:p>
          <a:p>
            <a:endParaRPr lang="en-US" sz="2000" dirty="0"/>
          </a:p>
        </p:txBody>
      </p:sp>
      <p:sp>
        <p:nvSpPr>
          <p:cNvPr id="4" name="TextBox 3">
            <a:extLst>
              <a:ext uri="{FF2B5EF4-FFF2-40B4-BE49-F238E27FC236}">
                <a16:creationId xmlns:a16="http://schemas.microsoft.com/office/drawing/2014/main" id="{8E7D7C8F-72BB-F70F-8BCD-B995BACAD6B2}"/>
              </a:ext>
            </a:extLst>
          </p:cNvPr>
          <p:cNvSpPr txBox="1"/>
          <p:nvPr/>
        </p:nvSpPr>
        <p:spPr>
          <a:xfrm>
            <a:off x="11203158" y="7256585"/>
            <a:ext cx="812995" cy="374039"/>
          </a:xfrm>
          <a:prstGeom prst="rect">
            <a:avLst/>
          </a:prstGeom>
        </p:spPr>
        <p:txBody>
          <a:bodyPr vert="horz" lIns="91440" tIns="45720" rIns="91440" bIns="45720" rtlCol="0" anchor="ctr">
            <a:normAutofit/>
          </a:bodyPr>
          <a:lstStyle/>
          <a:p>
            <a:pPr>
              <a:lnSpc>
                <a:spcPct val="90000"/>
              </a:lnSpc>
              <a:spcAft>
                <a:spcPts val="600"/>
              </a:spcAft>
            </a:pPr>
            <a:fld id="{73EE756E-0851-4834-B135-A4DFF166D129}" type="slidenum">
              <a:rPr lang="en-US" sz="2000">
                <a:solidFill>
                  <a:schemeClr val="bg1"/>
                </a:solidFill>
              </a:rPr>
              <a:pPr>
                <a:lnSpc>
                  <a:spcPct val="90000"/>
                </a:lnSpc>
                <a:spcAft>
                  <a:spcPts val="600"/>
                </a:spcAft>
              </a:pPr>
              <a:t>32</a:t>
            </a:fld>
            <a:endParaRPr lang="en-US" sz="2000" dirty="0">
              <a:solidFill>
                <a:schemeClr val="bg1"/>
              </a:solidFill>
            </a:endParaRPr>
          </a:p>
        </p:txBody>
      </p:sp>
    </p:spTree>
    <p:extLst>
      <p:ext uri="{BB962C8B-B14F-4D97-AF65-F5344CB8AC3E}">
        <p14:creationId xmlns:p14="http://schemas.microsoft.com/office/powerpoint/2010/main" val="279696513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D0A6DF2-3021-DCCC-1647-EE0E5DDC8DD3}"/>
              </a:ext>
            </a:extLst>
          </p:cNvPr>
          <p:cNvPicPr>
            <a:picLocks noChangeAspect="1"/>
          </p:cNvPicPr>
          <p:nvPr/>
        </p:nvPicPr>
        <p:blipFill rotWithShape="1">
          <a:blip r:embed="rId3"/>
          <a:srcRect l="43989"/>
          <a:stretch/>
        </p:blipFill>
        <p:spPr>
          <a:xfrm>
            <a:off x="-1" y="-2"/>
            <a:ext cx="5410198" cy="6858002"/>
          </a:xfrm>
          <a:prstGeom prst="rect">
            <a:avLst/>
          </a:prstGeom>
        </p:spPr>
      </p:pic>
      <p:sp useBgFill="1">
        <p:nvSpPr>
          <p:cNvPr id="12" name="Rectangle 11">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955A03-C832-9F42-174E-D78161D478DA}"/>
              </a:ext>
            </a:extLst>
          </p:cNvPr>
          <p:cNvSpPr>
            <a:spLocks noGrp="1"/>
          </p:cNvSpPr>
          <p:nvPr>
            <p:ph type="title"/>
          </p:nvPr>
        </p:nvSpPr>
        <p:spPr>
          <a:xfrm>
            <a:off x="6115317" y="405685"/>
            <a:ext cx="5464968" cy="1559301"/>
          </a:xfrm>
        </p:spPr>
        <p:txBody>
          <a:bodyPr>
            <a:normAutofit/>
          </a:bodyPr>
          <a:lstStyle/>
          <a:p>
            <a:r>
              <a:rPr lang="en-US" sz="4000" b="1" kern="0" dirty="0">
                <a:effectLst/>
                <a:ea typeface="Times New Roman" panose="02020603050405020304" pitchFamily="18" charset="0"/>
              </a:rPr>
              <a:t>What are Greenhouse Gas (GHG) Emissions?</a:t>
            </a:r>
            <a:endParaRPr lang="en-US" sz="4000" b="1" dirty="0"/>
          </a:p>
        </p:txBody>
      </p:sp>
      <p:sp>
        <p:nvSpPr>
          <p:cNvPr id="3" name="Content Placeholder 2">
            <a:extLst>
              <a:ext uri="{FF2B5EF4-FFF2-40B4-BE49-F238E27FC236}">
                <a16:creationId xmlns:a16="http://schemas.microsoft.com/office/drawing/2014/main" id="{194DC2B6-A382-3B31-488A-0AA8DB664FE2}"/>
              </a:ext>
            </a:extLst>
          </p:cNvPr>
          <p:cNvSpPr>
            <a:spLocks noGrp="1"/>
          </p:cNvSpPr>
          <p:nvPr>
            <p:ph idx="1"/>
          </p:nvPr>
        </p:nvSpPr>
        <p:spPr>
          <a:xfrm>
            <a:off x="6115317" y="2285999"/>
            <a:ext cx="5247340" cy="3954079"/>
          </a:xfrm>
        </p:spPr>
        <p:txBody>
          <a:bodyPr anchor="ctr">
            <a:normAutofit/>
          </a:bodyPr>
          <a:lstStyle/>
          <a:p>
            <a:r>
              <a:rPr lang="en-US" sz="1600" b="1" dirty="0"/>
              <a:t>Heat Trappers: </a:t>
            </a:r>
            <a:r>
              <a:rPr lang="en-US" sz="1600" dirty="0"/>
              <a:t>Greenhouse gases (GHGs) are gases in the atmosphere that trap heat from the sun. These gases naturally occur, but human activities have significantly increased their concentrations.</a:t>
            </a:r>
          </a:p>
          <a:p>
            <a:r>
              <a:rPr lang="en-US" sz="1600" b="1" dirty="0"/>
              <a:t>The Greenhouse Effect</a:t>
            </a:r>
            <a:r>
              <a:rPr lang="en-US" sz="1600" dirty="0"/>
              <a:t>: Normally, heat from the sun warms the Earth's surface, and some escapes back into space. Greenhouse gases act like a blanket, absorbing some of this outgoing heat and radiating it back towards the planet, causing a warming effect.</a:t>
            </a:r>
          </a:p>
          <a:p>
            <a:r>
              <a:rPr lang="en-US" sz="1600" b="1" dirty="0"/>
              <a:t>Climate Change Drivers: </a:t>
            </a:r>
            <a:r>
              <a:rPr lang="en-US" sz="1600" dirty="0"/>
              <a:t>The increased levels of greenhouse gases contribute to global warming and climate change, leading to rising temperatures, more extreme weather events, and rising sea levels.</a:t>
            </a:r>
          </a:p>
        </p:txBody>
      </p:sp>
      <p:sp>
        <p:nvSpPr>
          <p:cNvPr id="7" name="TextBox 6">
            <a:extLst>
              <a:ext uri="{FF2B5EF4-FFF2-40B4-BE49-F238E27FC236}">
                <a16:creationId xmlns:a16="http://schemas.microsoft.com/office/drawing/2014/main" id="{E5B933DE-4E17-C5EB-5FC9-FEF6C155D8C7}"/>
              </a:ext>
            </a:extLst>
          </p:cNvPr>
          <p:cNvSpPr txBox="1"/>
          <p:nvPr/>
        </p:nvSpPr>
        <p:spPr>
          <a:xfrm>
            <a:off x="6096000" y="6240078"/>
            <a:ext cx="5736336" cy="276999"/>
          </a:xfrm>
          <a:prstGeom prst="rect">
            <a:avLst/>
          </a:prstGeom>
          <a:noFill/>
        </p:spPr>
        <p:txBody>
          <a:bodyPr wrap="square">
            <a:spAutoFit/>
          </a:bodyPr>
          <a:lstStyle/>
          <a:p>
            <a:r>
              <a:rPr lang="en-US" sz="1200" dirty="0"/>
              <a:t>https://climate.nasa.gov/climate_resources/240/the-greenhouse-effect-simplified/</a:t>
            </a:r>
          </a:p>
        </p:txBody>
      </p:sp>
      <p:sp>
        <p:nvSpPr>
          <p:cNvPr id="4" name="TextBox 3">
            <a:extLst>
              <a:ext uri="{FF2B5EF4-FFF2-40B4-BE49-F238E27FC236}">
                <a16:creationId xmlns:a16="http://schemas.microsoft.com/office/drawing/2014/main" id="{66BB9FD9-3975-9B30-010F-5F48FCCEAB08}"/>
              </a:ext>
            </a:extLst>
          </p:cNvPr>
          <p:cNvSpPr txBox="1"/>
          <p:nvPr/>
        </p:nvSpPr>
        <p:spPr>
          <a:xfrm>
            <a:off x="11620108" y="6488668"/>
            <a:ext cx="424456" cy="369332"/>
          </a:xfrm>
          <a:prstGeom prst="rect">
            <a:avLst/>
          </a:prstGeom>
          <a:noFill/>
        </p:spPr>
        <p:txBody>
          <a:bodyPr wrap="square" rtlCol="0">
            <a:spAutoFit/>
          </a:bodyPr>
          <a:lstStyle/>
          <a:p>
            <a:fld id="{73EE756E-0851-4834-B135-A4DFF166D129}" type="slidenum">
              <a:rPr lang="en-US" smtClean="0"/>
              <a:t>4</a:t>
            </a:fld>
            <a:endParaRPr lang="en-US" dirty="0"/>
          </a:p>
        </p:txBody>
      </p:sp>
    </p:spTree>
    <p:extLst>
      <p:ext uri="{BB962C8B-B14F-4D97-AF65-F5344CB8AC3E}">
        <p14:creationId xmlns:p14="http://schemas.microsoft.com/office/powerpoint/2010/main" val="985658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hermal power station">
            <a:extLst>
              <a:ext uri="{FF2B5EF4-FFF2-40B4-BE49-F238E27FC236}">
                <a16:creationId xmlns:a16="http://schemas.microsoft.com/office/drawing/2014/main" id="{5ACE600D-B0A3-4C8F-43A3-490EBC6DAE76}"/>
              </a:ext>
            </a:extLst>
          </p:cNvPr>
          <p:cNvPicPr>
            <a:picLocks noChangeAspect="1"/>
          </p:cNvPicPr>
          <p:nvPr/>
        </p:nvPicPr>
        <p:blipFill rotWithShape="1">
          <a:blip r:embed="rId3"/>
          <a:srcRect l="14043" r="26791"/>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732FC0-ECD2-F800-26AE-E91B7A5C017F}"/>
              </a:ext>
            </a:extLst>
          </p:cNvPr>
          <p:cNvSpPr>
            <a:spLocks noGrp="1"/>
          </p:cNvSpPr>
          <p:nvPr>
            <p:ph type="title"/>
          </p:nvPr>
        </p:nvSpPr>
        <p:spPr>
          <a:xfrm>
            <a:off x="6115317" y="405685"/>
            <a:ext cx="5464968" cy="1559301"/>
          </a:xfrm>
        </p:spPr>
        <p:txBody>
          <a:bodyPr>
            <a:normAutofit fontScale="90000"/>
          </a:bodyPr>
          <a:lstStyle/>
          <a:p>
            <a:r>
              <a:rPr lang="en-US" sz="3700" b="1" kern="0" dirty="0">
                <a:effectLst/>
                <a:ea typeface="Times New Roman" panose="02020603050405020304" pitchFamily="18" charset="0"/>
              </a:rPr>
              <a:t>Demystifying Scopes: Scope 1, 2, and 3 Explained </a:t>
            </a:r>
            <a:endParaRPr lang="en-US" sz="3700" b="1" dirty="0"/>
          </a:p>
        </p:txBody>
      </p:sp>
      <p:sp>
        <p:nvSpPr>
          <p:cNvPr id="3" name="Content Placeholder 2">
            <a:extLst>
              <a:ext uri="{FF2B5EF4-FFF2-40B4-BE49-F238E27FC236}">
                <a16:creationId xmlns:a16="http://schemas.microsoft.com/office/drawing/2014/main" id="{CBAAEB3D-D299-83E9-6EF2-B9C83C25021C}"/>
              </a:ext>
            </a:extLst>
          </p:cNvPr>
          <p:cNvSpPr>
            <a:spLocks noGrp="1"/>
          </p:cNvSpPr>
          <p:nvPr>
            <p:ph idx="1"/>
          </p:nvPr>
        </p:nvSpPr>
        <p:spPr>
          <a:xfrm>
            <a:off x="6115317" y="1964986"/>
            <a:ext cx="5721082" cy="4487329"/>
          </a:xfrm>
        </p:spPr>
        <p:txBody>
          <a:bodyPr anchor="ctr">
            <a:normAutofit fontScale="55000" lnSpcReduction="20000"/>
          </a:bodyPr>
          <a:lstStyle/>
          <a:p>
            <a:r>
              <a:rPr lang="en-US" sz="3600" b="1" dirty="0"/>
              <a:t>Scope 1 emissions </a:t>
            </a:r>
            <a:r>
              <a:rPr lang="en-US" sz="3600" dirty="0"/>
              <a:t>are greenhouse gas emissions that come directly from a company's activities and the sources they control. These emissions are easiest to track and often the most controllable for an organization.</a:t>
            </a:r>
          </a:p>
          <a:p>
            <a:endParaRPr lang="en-US" sz="3600" dirty="0"/>
          </a:p>
          <a:p>
            <a:r>
              <a:rPr lang="en-US" sz="3600" b="1" dirty="0"/>
              <a:t>Scope 2 Emissions:</a:t>
            </a:r>
            <a:r>
              <a:rPr lang="en-US" sz="3600" dirty="0"/>
              <a:t> Indirect emissions from purchased electricity, heat, or steam. These emissions occur from external sources like power plants that supply an organization's energy needs. The amount is calculated using emission factors based on the energy source mix.</a:t>
            </a:r>
          </a:p>
          <a:p>
            <a:endParaRPr lang="en-US" sz="1000" dirty="0"/>
          </a:p>
          <a:p>
            <a:endParaRPr lang="en-US" sz="1000" dirty="0"/>
          </a:p>
          <a:p>
            <a:endParaRPr lang="en-US" sz="1000" dirty="0"/>
          </a:p>
          <a:p>
            <a:r>
              <a:rPr lang="en-US" sz="1000" dirty="0"/>
              <a:t>Casey, S. (2023, March 15). Scope 1,2,3 emissions – What is it? Mansfield Energy. Retrieved from </a:t>
            </a:r>
            <a:r>
              <a:rPr lang="en-US" sz="1000" dirty="0">
                <a:hlinkClick r:id="rId4"/>
              </a:rPr>
              <a:t>https://mansfield.energy/2023/03/15/emissions-scope-123-what-is-it/</a:t>
            </a:r>
            <a:endParaRPr lang="en-US" sz="1000" dirty="0"/>
          </a:p>
        </p:txBody>
      </p:sp>
      <p:sp>
        <p:nvSpPr>
          <p:cNvPr id="4" name="TextBox 3">
            <a:extLst>
              <a:ext uri="{FF2B5EF4-FFF2-40B4-BE49-F238E27FC236}">
                <a16:creationId xmlns:a16="http://schemas.microsoft.com/office/drawing/2014/main" id="{12EBB676-5395-07DF-C3F7-B0DF05454F0F}"/>
              </a:ext>
            </a:extLst>
          </p:cNvPr>
          <p:cNvSpPr txBox="1"/>
          <p:nvPr/>
        </p:nvSpPr>
        <p:spPr>
          <a:xfrm>
            <a:off x="11624171" y="6448966"/>
            <a:ext cx="424456" cy="369332"/>
          </a:xfrm>
          <a:prstGeom prst="rect">
            <a:avLst/>
          </a:prstGeom>
          <a:noFill/>
        </p:spPr>
        <p:txBody>
          <a:bodyPr wrap="square" rtlCol="0">
            <a:spAutoFit/>
          </a:bodyPr>
          <a:lstStyle/>
          <a:p>
            <a:fld id="{73EE756E-0851-4834-B135-A4DFF166D129}" type="slidenum">
              <a:rPr lang="en-US" smtClean="0"/>
              <a:t>5</a:t>
            </a:fld>
            <a:endParaRPr lang="en-US" dirty="0"/>
          </a:p>
        </p:txBody>
      </p:sp>
    </p:spTree>
    <p:extLst>
      <p:ext uri="{BB962C8B-B14F-4D97-AF65-F5344CB8AC3E}">
        <p14:creationId xmlns:p14="http://schemas.microsoft.com/office/powerpoint/2010/main" val="3274456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Slide Background">
            <a:extLst>
              <a:ext uri="{FF2B5EF4-FFF2-40B4-BE49-F238E27FC236}">
                <a16:creationId xmlns:a16="http://schemas.microsoft.com/office/drawing/2014/main" id="{649C91A9-84E7-4BF0-9026-62F01380D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Content Placeholder 2">
            <a:extLst>
              <a:ext uri="{FF2B5EF4-FFF2-40B4-BE49-F238E27FC236}">
                <a16:creationId xmlns:a16="http://schemas.microsoft.com/office/drawing/2014/main" id="{7D744284-8018-93B4-BC94-94884D7B0069}"/>
              </a:ext>
            </a:extLst>
          </p:cNvPr>
          <p:cNvSpPr>
            <a:spLocks noGrp="1"/>
          </p:cNvSpPr>
          <p:nvPr>
            <p:ph idx="1"/>
          </p:nvPr>
        </p:nvSpPr>
        <p:spPr>
          <a:xfrm>
            <a:off x="599486" y="1985302"/>
            <a:ext cx="4211228" cy="3972366"/>
          </a:xfrm>
        </p:spPr>
        <p:txBody>
          <a:bodyPr anchor="ctr">
            <a:normAutofit/>
          </a:bodyPr>
          <a:lstStyle/>
          <a:p>
            <a:r>
              <a:rPr lang="en-US" sz="2000" b="1" dirty="0"/>
              <a:t>Scope 3 emissions </a:t>
            </a:r>
            <a:endParaRPr lang="en-US" sz="2000" dirty="0"/>
          </a:p>
          <a:p>
            <a:r>
              <a:rPr lang="en-US" sz="2000" dirty="0"/>
              <a:t>Most difficult emissions to measure in a company's carbon footprint</a:t>
            </a:r>
          </a:p>
          <a:p>
            <a:r>
              <a:rPr lang="en-US" sz="2000" dirty="0"/>
              <a:t>Indirect emissions that arise throughout the entire value chain</a:t>
            </a:r>
          </a:p>
          <a:p>
            <a:r>
              <a:rPr lang="en-US" sz="2000" dirty="0"/>
              <a:t>While difficult to control, they can be a major source of emissions</a:t>
            </a:r>
          </a:p>
          <a:p>
            <a:pPr marL="0" indent="0">
              <a:buNone/>
            </a:pPr>
            <a:endParaRPr lang="en-US" sz="2000" dirty="0"/>
          </a:p>
          <a:p>
            <a:pPr marL="0" indent="0">
              <a:buNone/>
            </a:pPr>
            <a:r>
              <a:rPr lang="en-US" sz="1300" dirty="0"/>
              <a:t>Casey, S. (2023, March 15). Scope 1,2,3 emissions – What is it? Mansfield Energy. Retrieved from </a:t>
            </a:r>
            <a:r>
              <a:rPr lang="en-US" sz="1300" dirty="0">
                <a:hlinkClick r:id="rId3"/>
              </a:rPr>
              <a:t>https://mansfield.energy/2023/03/15/emissions-scope-123-what-is-it/</a:t>
            </a:r>
            <a:endParaRPr lang="en-US" sz="1300" dirty="0"/>
          </a:p>
          <a:p>
            <a:pPr marL="0" indent="0">
              <a:buNone/>
            </a:pPr>
            <a:endParaRPr lang="en-US" sz="2000" dirty="0"/>
          </a:p>
        </p:txBody>
      </p:sp>
      <p:sp>
        <p:nvSpPr>
          <p:cNvPr id="7" name="Rectangle 6">
            <a:extLst>
              <a:ext uri="{FF2B5EF4-FFF2-40B4-BE49-F238E27FC236}">
                <a16:creationId xmlns:a16="http://schemas.microsoft.com/office/drawing/2014/main" id="{9B47378D-AD27-45D0-8C1C-5B1098DCC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200" y="0"/>
            <a:ext cx="6781799" cy="6858000"/>
          </a:xfrm>
          <a:prstGeom prst="rect">
            <a:avLst/>
          </a:prstGeom>
          <a:solidFill>
            <a:srgbClr val="FFFFFF"/>
          </a:solidFill>
          <a:ln>
            <a:noFill/>
          </a:ln>
          <a:effectLst>
            <a:outerShdw blurRad="177800" dist="215900" dir="8520000" sx="94000" sy="94000" algn="t"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C91BCCE-8471-3BB6-1D3C-D938B271F901}"/>
              </a:ext>
            </a:extLst>
          </p:cNvPr>
          <p:cNvPicPr>
            <a:picLocks noChangeAspect="1"/>
          </p:cNvPicPr>
          <p:nvPr/>
        </p:nvPicPr>
        <p:blipFill>
          <a:blip r:embed="rId4"/>
          <a:stretch>
            <a:fillRect/>
          </a:stretch>
        </p:blipFill>
        <p:spPr>
          <a:xfrm>
            <a:off x="5308519" y="661182"/>
            <a:ext cx="6622224" cy="5296486"/>
          </a:xfrm>
          <a:prstGeom prst="rect">
            <a:avLst/>
          </a:prstGeom>
        </p:spPr>
      </p:pic>
      <p:sp>
        <p:nvSpPr>
          <p:cNvPr id="4" name="TextBox 3">
            <a:extLst>
              <a:ext uri="{FF2B5EF4-FFF2-40B4-BE49-F238E27FC236}">
                <a16:creationId xmlns:a16="http://schemas.microsoft.com/office/drawing/2014/main" id="{352FD5A6-E6F4-3809-30D4-3857CDB9D7CC}"/>
              </a:ext>
            </a:extLst>
          </p:cNvPr>
          <p:cNvSpPr txBox="1"/>
          <p:nvPr/>
        </p:nvSpPr>
        <p:spPr>
          <a:xfrm>
            <a:off x="11506287" y="6434184"/>
            <a:ext cx="424456" cy="369332"/>
          </a:xfrm>
          <a:prstGeom prst="rect">
            <a:avLst/>
          </a:prstGeom>
          <a:noFill/>
        </p:spPr>
        <p:txBody>
          <a:bodyPr wrap="square" rtlCol="0">
            <a:spAutoFit/>
          </a:bodyPr>
          <a:lstStyle/>
          <a:p>
            <a:fld id="{73EE756E-0851-4834-B135-A4DFF166D129}" type="slidenum">
              <a:rPr lang="en-US" smtClean="0"/>
              <a:t>6</a:t>
            </a:fld>
            <a:endParaRPr lang="en-US" dirty="0"/>
          </a:p>
        </p:txBody>
      </p:sp>
      <p:sp>
        <p:nvSpPr>
          <p:cNvPr id="2" name="Title 1">
            <a:extLst>
              <a:ext uri="{FF2B5EF4-FFF2-40B4-BE49-F238E27FC236}">
                <a16:creationId xmlns:a16="http://schemas.microsoft.com/office/drawing/2014/main" id="{7305FE68-03BD-89DA-2A08-850AAD7AA1AA}"/>
              </a:ext>
            </a:extLst>
          </p:cNvPr>
          <p:cNvSpPr>
            <a:spLocks noGrp="1"/>
          </p:cNvSpPr>
          <p:nvPr>
            <p:ph type="title"/>
          </p:nvPr>
        </p:nvSpPr>
        <p:spPr>
          <a:xfrm>
            <a:off x="492370" y="-145925"/>
            <a:ext cx="5380892" cy="1800636"/>
          </a:xfrm>
        </p:spPr>
        <p:txBody>
          <a:bodyPr anchor="ctr">
            <a:normAutofit fontScale="90000"/>
          </a:bodyPr>
          <a:lstStyle/>
          <a:p>
            <a:pPr>
              <a:spcAft>
                <a:spcPts val="0"/>
              </a:spcAft>
            </a:pPr>
            <a:br>
              <a:rPr lang="en-US" sz="2800" dirty="0">
                <a:effectLst/>
              </a:rPr>
            </a:br>
            <a:r>
              <a:rPr lang="en-US" sz="2800" b="1" kern="0" dirty="0">
                <a:effectLst/>
                <a:ea typeface="Times New Roman" panose="02020603050405020304" pitchFamily="18" charset="0"/>
                <a:cs typeface="Times New Roman" panose="02020603050405020304" pitchFamily="18" charset="0"/>
              </a:rPr>
              <a:t>Focus on Scope 3: Indirect emissions from a company's value chain.</a:t>
            </a:r>
            <a:br>
              <a:rPr lang="en-US" sz="2200" kern="100" dirty="0">
                <a:effectLst/>
                <a:ea typeface="Calibri" panose="020F0502020204030204" pitchFamily="34" charset="0"/>
                <a:cs typeface="Times New Roman" panose="02020603050405020304" pitchFamily="18" charset="0"/>
              </a:rPr>
            </a:br>
            <a:endParaRPr lang="en-US" sz="2200" dirty="0"/>
          </a:p>
        </p:txBody>
      </p:sp>
    </p:spTree>
    <p:extLst>
      <p:ext uri="{BB962C8B-B14F-4D97-AF65-F5344CB8AC3E}">
        <p14:creationId xmlns:p14="http://schemas.microsoft.com/office/powerpoint/2010/main" val="3336117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4691A-CBE6-9206-A305-8870F24F4512}"/>
              </a:ext>
            </a:extLst>
          </p:cNvPr>
          <p:cNvSpPr>
            <a:spLocks noGrp="1"/>
          </p:cNvSpPr>
          <p:nvPr>
            <p:ph type="title"/>
          </p:nvPr>
        </p:nvSpPr>
        <p:spPr>
          <a:xfrm>
            <a:off x="621323" y="183387"/>
            <a:ext cx="10732477" cy="1507301"/>
          </a:xfrm>
        </p:spPr>
        <p:txBody>
          <a:bodyPr>
            <a:normAutofit fontScale="90000"/>
          </a:bodyPr>
          <a:lstStyle/>
          <a:p>
            <a:pPr>
              <a:spcAft>
                <a:spcPts val="0"/>
              </a:spcAft>
            </a:pPr>
            <a:br>
              <a:rPr lang="en-US" dirty="0">
                <a:effectLst/>
              </a:rPr>
            </a:br>
            <a:r>
              <a:rPr lang="en-US" sz="2700" b="1" kern="0" dirty="0">
                <a:effectLst/>
                <a:ea typeface="Times New Roman" panose="02020603050405020304" pitchFamily="18" charset="0"/>
                <a:cs typeface="Times New Roman" panose="02020603050405020304" pitchFamily="18" charset="0"/>
              </a:rPr>
              <a:t>Scope 3 GHG emission examples: </a:t>
            </a:r>
            <a:r>
              <a:rPr lang="en-US" sz="2700" kern="0" dirty="0">
                <a:effectLst/>
                <a:ea typeface="Times New Roman" panose="02020603050405020304" pitchFamily="18" charset="0"/>
                <a:cs typeface="Times New Roman" panose="02020603050405020304" pitchFamily="18" charset="0"/>
              </a:rPr>
              <a:t>Purchased goods, employee commuting, product use, production of raw materials, transportation of goods, disposal of products, etc.</a:t>
            </a:r>
            <a:br>
              <a:rPr lang="en-US" sz="11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grpSp>
        <p:nvGrpSpPr>
          <p:cNvPr id="10" name="Group 9">
            <a:extLst>
              <a:ext uri="{FF2B5EF4-FFF2-40B4-BE49-F238E27FC236}">
                <a16:creationId xmlns:a16="http://schemas.microsoft.com/office/drawing/2014/main" id="{4793CD48-36B3-23A1-89D9-8E95E3B8851A}"/>
              </a:ext>
            </a:extLst>
          </p:cNvPr>
          <p:cNvGrpSpPr/>
          <p:nvPr/>
        </p:nvGrpSpPr>
        <p:grpSpPr>
          <a:xfrm>
            <a:off x="362416" y="1690688"/>
            <a:ext cx="3344681" cy="3965045"/>
            <a:chOff x="734950" y="1690688"/>
            <a:chExt cx="3344681" cy="3965045"/>
          </a:xfrm>
        </p:grpSpPr>
        <p:sp>
          <p:nvSpPr>
            <p:cNvPr id="9" name="Rectangle 8">
              <a:extLst>
                <a:ext uri="{FF2B5EF4-FFF2-40B4-BE49-F238E27FC236}">
                  <a16:creationId xmlns:a16="http://schemas.microsoft.com/office/drawing/2014/main" id="{CC6EC004-6C5E-EE25-59E2-9920E1567D4B}"/>
                </a:ext>
              </a:extLst>
            </p:cNvPr>
            <p:cNvSpPr/>
            <p:nvPr/>
          </p:nvSpPr>
          <p:spPr>
            <a:xfrm>
              <a:off x="734950" y="1690688"/>
              <a:ext cx="3344681" cy="39650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D0B5682-408D-A9CF-EE67-FD7393A1B28B}"/>
                </a:ext>
              </a:extLst>
            </p:cNvPr>
            <p:cNvSpPr txBox="1"/>
            <p:nvPr/>
          </p:nvSpPr>
          <p:spPr>
            <a:xfrm>
              <a:off x="734950" y="1690688"/>
              <a:ext cx="3344681" cy="1600438"/>
            </a:xfrm>
            <a:prstGeom prst="rect">
              <a:avLst/>
            </a:prstGeom>
            <a:noFill/>
          </p:spPr>
          <p:txBody>
            <a:bodyPr wrap="square">
              <a:spAutoFit/>
            </a:bodyPr>
            <a:lstStyle/>
            <a:p>
              <a:r>
                <a:rPr lang="en-US" sz="1600" b="1" dirty="0">
                  <a:solidFill>
                    <a:schemeClr val="bg1"/>
                  </a:solidFill>
                </a:rPr>
                <a:t>Emissions from the production of raw materials: This includes the emissions from mining, drilling, and other activities involved in extracting raw materials from the earth</a:t>
              </a:r>
              <a:r>
                <a:rPr lang="en-US" b="1" dirty="0">
                  <a:solidFill>
                    <a:schemeClr val="bg1"/>
                  </a:solidFill>
                </a:rPr>
                <a:t>.</a:t>
              </a:r>
            </a:p>
          </p:txBody>
        </p:sp>
        <p:pic>
          <p:nvPicPr>
            <p:cNvPr id="6" name="Picture 5">
              <a:extLst>
                <a:ext uri="{FF2B5EF4-FFF2-40B4-BE49-F238E27FC236}">
                  <a16:creationId xmlns:a16="http://schemas.microsoft.com/office/drawing/2014/main" id="{F6012C67-A373-AD84-0153-37AD9147716C}"/>
                </a:ext>
              </a:extLst>
            </p:cNvPr>
            <p:cNvPicPr>
              <a:picLocks noChangeAspect="1"/>
            </p:cNvPicPr>
            <p:nvPr/>
          </p:nvPicPr>
          <p:blipFill>
            <a:blip r:embed="rId3"/>
            <a:stretch>
              <a:fillRect/>
            </a:stretch>
          </p:blipFill>
          <p:spPr>
            <a:xfrm>
              <a:off x="838200" y="3429000"/>
              <a:ext cx="2381250" cy="1905000"/>
            </a:xfrm>
            <a:prstGeom prst="rect">
              <a:avLst/>
            </a:prstGeom>
          </p:spPr>
        </p:pic>
      </p:grpSp>
      <p:grpSp>
        <p:nvGrpSpPr>
          <p:cNvPr id="14" name="Group 13">
            <a:extLst>
              <a:ext uri="{FF2B5EF4-FFF2-40B4-BE49-F238E27FC236}">
                <a16:creationId xmlns:a16="http://schemas.microsoft.com/office/drawing/2014/main" id="{B0EDEB19-18A4-3431-A1F3-AAA1A2F221B9}"/>
              </a:ext>
            </a:extLst>
          </p:cNvPr>
          <p:cNvGrpSpPr/>
          <p:nvPr/>
        </p:nvGrpSpPr>
        <p:grpSpPr>
          <a:xfrm>
            <a:off x="8484906" y="1690688"/>
            <a:ext cx="3283762" cy="3965044"/>
            <a:chOff x="4956994" y="1690688"/>
            <a:chExt cx="3103273" cy="3643312"/>
          </a:xfrm>
        </p:grpSpPr>
        <p:sp>
          <p:nvSpPr>
            <p:cNvPr id="13" name="Rectangle 12">
              <a:extLst>
                <a:ext uri="{FF2B5EF4-FFF2-40B4-BE49-F238E27FC236}">
                  <a16:creationId xmlns:a16="http://schemas.microsoft.com/office/drawing/2014/main" id="{9FCA8535-6068-9697-E5B6-B8B0F29BA359}"/>
                </a:ext>
              </a:extLst>
            </p:cNvPr>
            <p:cNvSpPr/>
            <p:nvPr/>
          </p:nvSpPr>
          <p:spPr>
            <a:xfrm>
              <a:off x="4956994" y="1690688"/>
              <a:ext cx="3103273" cy="36433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5D48B9E-88AC-0724-6CA2-71E35E3048CF}"/>
                </a:ext>
              </a:extLst>
            </p:cNvPr>
            <p:cNvSpPr txBox="1"/>
            <p:nvPr/>
          </p:nvSpPr>
          <p:spPr>
            <a:xfrm>
              <a:off x="4956994" y="1690688"/>
              <a:ext cx="3103273" cy="1384995"/>
            </a:xfrm>
            <a:prstGeom prst="rect">
              <a:avLst/>
            </a:prstGeom>
            <a:noFill/>
          </p:spPr>
          <p:txBody>
            <a:bodyPr wrap="square">
              <a:spAutoFit/>
            </a:bodyPr>
            <a:lstStyle/>
            <a:p>
              <a:r>
                <a:rPr lang="en-US" sz="1400" b="1" dirty="0">
                  <a:solidFill>
                    <a:schemeClr val="bg1"/>
                  </a:solidFill>
                </a:rPr>
                <a:t>Emissions from the transportation of goods:</a:t>
              </a:r>
            </a:p>
            <a:p>
              <a:r>
                <a:rPr lang="en-US" sz="1400" b="1" dirty="0">
                  <a:solidFill>
                    <a:schemeClr val="bg1"/>
                  </a:solidFill>
                </a:rPr>
                <a:t>This includes the emissions from trucks, trains, ships, and airplanes that transport goods to and from a company's facilities.</a:t>
              </a:r>
            </a:p>
          </p:txBody>
        </p:sp>
        <p:pic>
          <p:nvPicPr>
            <p:cNvPr id="11" name="Picture 10">
              <a:extLst>
                <a:ext uri="{FF2B5EF4-FFF2-40B4-BE49-F238E27FC236}">
                  <a16:creationId xmlns:a16="http://schemas.microsoft.com/office/drawing/2014/main" id="{2606E112-C3A2-6EB8-DC18-B536B32CC549}"/>
                </a:ext>
              </a:extLst>
            </p:cNvPr>
            <p:cNvPicPr>
              <a:picLocks noChangeAspect="1"/>
            </p:cNvPicPr>
            <p:nvPr/>
          </p:nvPicPr>
          <p:blipFill>
            <a:blip r:embed="rId4"/>
            <a:stretch>
              <a:fillRect/>
            </a:stretch>
          </p:blipFill>
          <p:spPr>
            <a:xfrm>
              <a:off x="5318005" y="3252341"/>
              <a:ext cx="2381250" cy="1905000"/>
            </a:xfrm>
            <a:prstGeom prst="rect">
              <a:avLst/>
            </a:prstGeom>
          </p:spPr>
        </p:pic>
      </p:grpSp>
      <p:grpSp>
        <p:nvGrpSpPr>
          <p:cNvPr id="19" name="Group 18">
            <a:extLst>
              <a:ext uri="{FF2B5EF4-FFF2-40B4-BE49-F238E27FC236}">
                <a16:creationId xmlns:a16="http://schemas.microsoft.com/office/drawing/2014/main" id="{F59471FA-D3A9-36B1-3766-7704F1D8F409}"/>
              </a:ext>
            </a:extLst>
          </p:cNvPr>
          <p:cNvGrpSpPr/>
          <p:nvPr/>
        </p:nvGrpSpPr>
        <p:grpSpPr>
          <a:xfrm>
            <a:off x="4454120" y="1646543"/>
            <a:ext cx="3283762" cy="3102892"/>
            <a:chOff x="4337626" y="1344930"/>
            <a:chExt cx="3283762" cy="3102892"/>
          </a:xfrm>
        </p:grpSpPr>
        <p:sp>
          <p:nvSpPr>
            <p:cNvPr id="18" name="Rectangle 17">
              <a:extLst>
                <a:ext uri="{FF2B5EF4-FFF2-40B4-BE49-F238E27FC236}">
                  <a16:creationId xmlns:a16="http://schemas.microsoft.com/office/drawing/2014/main" id="{73AB4B87-7039-8959-7E7F-9CBDDE359BDE}"/>
                </a:ext>
              </a:extLst>
            </p:cNvPr>
            <p:cNvSpPr/>
            <p:nvPr/>
          </p:nvSpPr>
          <p:spPr>
            <a:xfrm>
              <a:off x="4360152" y="1344930"/>
              <a:ext cx="3238710" cy="3102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DAF6058-42AB-58C5-3014-2CC642AC97BF}"/>
                </a:ext>
              </a:extLst>
            </p:cNvPr>
            <p:cNvSpPr txBox="1"/>
            <p:nvPr/>
          </p:nvSpPr>
          <p:spPr>
            <a:xfrm>
              <a:off x="4337626" y="1344930"/>
              <a:ext cx="3283762" cy="954107"/>
            </a:xfrm>
            <a:prstGeom prst="rect">
              <a:avLst/>
            </a:prstGeom>
            <a:noFill/>
          </p:spPr>
          <p:txBody>
            <a:bodyPr wrap="square">
              <a:spAutoFit/>
            </a:bodyPr>
            <a:lstStyle/>
            <a:p>
              <a:pPr algn="ctr"/>
              <a:r>
                <a:rPr lang="en-US" sz="1400" b="1" dirty="0">
                  <a:solidFill>
                    <a:schemeClr val="bg1"/>
                  </a:solidFill>
                </a:rPr>
                <a:t>Emissions from the disposal of products: This includes the emissions from landfills and incinerators that dispose of a company's products.</a:t>
              </a:r>
            </a:p>
          </p:txBody>
        </p:sp>
        <p:pic>
          <p:nvPicPr>
            <p:cNvPr id="17" name="Picture 16">
              <a:extLst>
                <a:ext uri="{FF2B5EF4-FFF2-40B4-BE49-F238E27FC236}">
                  <a16:creationId xmlns:a16="http://schemas.microsoft.com/office/drawing/2014/main" id="{33D4A4A7-372A-F54E-C359-C8B79F9063DD}"/>
                </a:ext>
              </a:extLst>
            </p:cNvPr>
            <p:cNvPicPr>
              <a:picLocks noChangeAspect="1"/>
            </p:cNvPicPr>
            <p:nvPr/>
          </p:nvPicPr>
          <p:blipFill>
            <a:blip r:embed="rId5"/>
            <a:stretch>
              <a:fillRect/>
            </a:stretch>
          </p:blipFill>
          <p:spPr>
            <a:xfrm>
              <a:off x="4722027" y="2338626"/>
              <a:ext cx="2381250" cy="1905000"/>
            </a:xfrm>
            <a:prstGeom prst="rect">
              <a:avLst/>
            </a:prstGeom>
          </p:spPr>
        </p:pic>
      </p:grpSp>
      <p:sp>
        <p:nvSpPr>
          <p:cNvPr id="21" name="TextBox 20">
            <a:extLst>
              <a:ext uri="{FF2B5EF4-FFF2-40B4-BE49-F238E27FC236}">
                <a16:creationId xmlns:a16="http://schemas.microsoft.com/office/drawing/2014/main" id="{8241B5FE-77A5-E158-18BD-06C0F2864C7C}"/>
              </a:ext>
            </a:extLst>
          </p:cNvPr>
          <p:cNvSpPr txBox="1"/>
          <p:nvPr/>
        </p:nvSpPr>
        <p:spPr>
          <a:xfrm>
            <a:off x="4032311" y="5655142"/>
            <a:ext cx="3785809" cy="523220"/>
          </a:xfrm>
          <a:prstGeom prst="rect">
            <a:avLst/>
          </a:prstGeom>
          <a:noFill/>
        </p:spPr>
        <p:txBody>
          <a:bodyPr wrap="square">
            <a:spAutoFit/>
          </a:bodyPr>
          <a:lstStyle/>
          <a:p>
            <a:r>
              <a:rPr lang="en-US" sz="1400" dirty="0">
                <a:hlinkClick r:id="rId6"/>
              </a:rPr>
              <a:t>https://ghgprotocol.org/sites/default/files/2022-12/Chapter1.pdf</a:t>
            </a:r>
            <a:endParaRPr lang="en-US" sz="1400" dirty="0"/>
          </a:p>
        </p:txBody>
      </p:sp>
      <p:sp>
        <p:nvSpPr>
          <p:cNvPr id="3" name="TextBox 2">
            <a:extLst>
              <a:ext uri="{FF2B5EF4-FFF2-40B4-BE49-F238E27FC236}">
                <a16:creationId xmlns:a16="http://schemas.microsoft.com/office/drawing/2014/main" id="{D5E207D3-3E8D-F5B0-93EB-C2B54BCEB31F}"/>
              </a:ext>
            </a:extLst>
          </p:cNvPr>
          <p:cNvSpPr txBox="1"/>
          <p:nvPr/>
        </p:nvSpPr>
        <p:spPr>
          <a:xfrm>
            <a:off x="11556440" y="6410674"/>
            <a:ext cx="424456" cy="369332"/>
          </a:xfrm>
          <a:prstGeom prst="rect">
            <a:avLst/>
          </a:prstGeom>
          <a:noFill/>
        </p:spPr>
        <p:txBody>
          <a:bodyPr wrap="square" rtlCol="0">
            <a:spAutoFit/>
          </a:bodyPr>
          <a:lstStyle/>
          <a:p>
            <a:fld id="{73EE756E-0851-4834-B135-A4DFF166D129}" type="slidenum">
              <a:rPr lang="en-US" smtClean="0"/>
              <a:t>7</a:t>
            </a:fld>
            <a:endParaRPr lang="en-US" dirty="0"/>
          </a:p>
        </p:txBody>
      </p:sp>
    </p:spTree>
    <p:extLst>
      <p:ext uri="{BB962C8B-B14F-4D97-AF65-F5344CB8AC3E}">
        <p14:creationId xmlns:p14="http://schemas.microsoft.com/office/powerpoint/2010/main" val="139621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5AB75-9531-564E-B71F-7E532906CB75}"/>
              </a:ext>
            </a:extLst>
          </p:cNvPr>
          <p:cNvSpPr>
            <a:spLocks noGrp="1"/>
          </p:cNvSpPr>
          <p:nvPr>
            <p:ph type="title"/>
          </p:nvPr>
        </p:nvSpPr>
        <p:spPr>
          <a:xfrm>
            <a:off x="814982" y="375631"/>
            <a:ext cx="3455821" cy="1148369"/>
          </a:xfrm>
        </p:spPr>
        <p:txBody>
          <a:bodyPr vert="horz" lIns="91440" tIns="45720" rIns="91440" bIns="45720" rtlCol="0" anchor="b">
            <a:normAutofit/>
          </a:bodyPr>
          <a:lstStyle/>
          <a:p>
            <a:r>
              <a:rPr lang="en-US" sz="3200" b="1" kern="1200" dirty="0">
                <a:solidFill>
                  <a:schemeClr val="tx1"/>
                </a:solidFill>
                <a:effectLst/>
                <a:latin typeface="+mj-lt"/>
                <a:ea typeface="+mj-ea"/>
                <a:cs typeface="+mj-cs"/>
              </a:rPr>
              <a:t>Scope 3 GHG Use of Sold Products</a:t>
            </a:r>
            <a:endParaRPr lang="en-US" sz="3200" b="1" kern="1200" dirty="0">
              <a:solidFill>
                <a:schemeClr val="tx1"/>
              </a:solidFill>
              <a:latin typeface="+mj-lt"/>
              <a:ea typeface="+mj-ea"/>
              <a:cs typeface="+mj-cs"/>
            </a:endParaRPr>
          </a:p>
        </p:txBody>
      </p:sp>
      <p:sp>
        <p:nvSpPr>
          <p:cNvPr id="5" name="TextBox 4">
            <a:extLst>
              <a:ext uri="{FF2B5EF4-FFF2-40B4-BE49-F238E27FC236}">
                <a16:creationId xmlns:a16="http://schemas.microsoft.com/office/drawing/2014/main" id="{552A2833-E268-E260-7C7F-7CF7D29E1B65}"/>
              </a:ext>
            </a:extLst>
          </p:cNvPr>
          <p:cNvSpPr txBox="1"/>
          <p:nvPr/>
        </p:nvSpPr>
        <p:spPr>
          <a:xfrm>
            <a:off x="612729" y="1744943"/>
            <a:ext cx="3455821" cy="4737425"/>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000" dirty="0"/>
              <a:t>Emissions from the use of sold products: This includes the emissions generated when a customer uses a company's product.</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1600" b="1" dirty="0"/>
              <a:t>Aircraft Manufacturers:</a:t>
            </a:r>
            <a:r>
              <a:rPr lang="en-US" sz="1600" dirty="0"/>
              <a:t> Emissions from the fuel combustion of airplanes sold to airlines.</a:t>
            </a:r>
          </a:p>
          <a:p>
            <a:pPr indent="-228600">
              <a:lnSpc>
                <a:spcPct val="90000"/>
              </a:lnSpc>
              <a:spcAft>
                <a:spcPts val="600"/>
              </a:spcAft>
              <a:buFont typeface="Arial" panose="020B0604020202020204" pitchFamily="34" charset="0"/>
              <a:buChar char="•"/>
            </a:pPr>
            <a:r>
              <a:rPr lang="en-US" sz="1600" b="1" dirty="0"/>
              <a:t>Consumer Electronics:</a:t>
            </a:r>
            <a:r>
              <a:rPr lang="en-US" sz="1600" dirty="0"/>
              <a:t> Energy use associated with operating electronic devices (e.g., smartphones, laptops) sold to consumers.</a:t>
            </a:r>
          </a:p>
          <a:p>
            <a:pPr indent="-228600">
              <a:lnSpc>
                <a:spcPct val="90000"/>
              </a:lnSpc>
              <a:spcAft>
                <a:spcPts val="600"/>
              </a:spcAft>
              <a:buFont typeface="Arial" panose="020B0604020202020204" pitchFamily="34" charset="0"/>
              <a:buChar char="•"/>
            </a:pPr>
            <a:r>
              <a:rPr lang="en-US" sz="1600" b="1" dirty="0"/>
              <a:t>Food and Beverage Industry:</a:t>
            </a:r>
            <a:r>
              <a:rPr lang="en-US" sz="1600" dirty="0"/>
              <a:t> Emissions from agricultural products sold to consumers, including methane emissions from livestock.</a:t>
            </a:r>
          </a:p>
        </p:txBody>
      </p:sp>
      <p:pic>
        <p:nvPicPr>
          <p:cNvPr id="6" name="Picture 5">
            <a:extLst>
              <a:ext uri="{FF2B5EF4-FFF2-40B4-BE49-F238E27FC236}">
                <a16:creationId xmlns:a16="http://schemas.microsoft.com/office/drawing/2014/main" id="{658EEE39-4D80-63E7-8218-AEA75EDD1F6F}"/>
              </a:ext>
            </a:extLst>
          </p:cNvPr>
          <p:cNvPicPr>
            <a:picLocks noChangeAspect="1"/>
          </p:cNvPicPr>
          <p:nvPr/>
        </p:nvPicPr>
        <p:blipFill>
          <a:blip r:embed="rId3"/>
          <a:stretch>
            <a:fillRect/>
          </a:stretch>
        </p:blipFill>
        <p:spPr>
          <a:xfrm>
            <a:off x="5283200" y="1114339"/>
            <a:ext cx="6093818" cy="4875054"/>
          </a:xfrm>
          <a:prstGeom prst="rect">
            <a:avLst/>
          </a:prstGeom>
        </p:spPr>
      </p:pic>
      <p:grpSp>
        <p:nvGrpSpPr>
          <p:cNvPr id="11" name="Group 10">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2" name="Rectangle 11">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0D7F777B-7667-29C8-998D-2CCA460A7254}"/>
              </a:ext>
            </a:extLst>
          </p:cNvPr>
          <p:cNvSpPr txBox="1"/>
          <p:nvPr/>
        </p:nvSpPr>
        <p:spPr>
          <a:xfrm>
            <a:off x="11510600" y="6506228"/>
            <a:ext cx="424456" cy="369332"/>
          </a:xfrm>
          <a:prstGeom prst="rect">
            <a:avLst/>
          </a:prstGeom>
          <a:noFill/>
        </p:spPr>
        <p:txBody>
          <a:bodyPr wrap="square" rtlCol="0">
            <a:spAutoFit/>
          </a:bodyPr>
          <a:lstStyle/>
          <a:p>
            <a:fld id="{73EE756E-0851-4834-B135-A4DFF166D129}" type="slidenum">
              <a:rPr lang="en-US" smtClean="0"/>
              <a:t>8</a:t>
            </a:fld>
            <a:endParaRPr lang="en-US" dirty="0"/>
          </a:p>
        </p:txBody>
      </p:sp>
    </p:spTree>
    <p:extLst>
      <p:ext uri="{BB962C8B-B14F-4D97-AF65-F5344CB8AC3E}">
        <p14:creationId xmlns:p14="http://schemas.microsoft.com/office/powerpoint/2010/main" val="3549317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15AB75-9531-564E-B71F-7E532906CB75}"/>
              </a:ext>
            </a:extLst>
          </p:cNvPr>
          <p:cNvSpPr>
            <a:spLocks noGrp="1"/>
          </p:cNvSpPr>
          <p:nvPr>
            <p:ph type="title"/>
          </p:nvPr>
        </p:nvSpPr>
        <p:spPr>
          <a:xfrm>
            <a:off x="498693" y="-33801"/>
            <a:ext cx="4670097" cy="2155678"/>
          </a:xfrm>
        </p:spPr>
        <p:txBody>
          <a:bodyPr anchor="b">
            <a:normAutofit/>
          </a:bodyPr>
          <a:lstStyle/>
          <a:p>
            <a:r>
              <a:rPr lang="en-US" sz="3400" b="1" kern="0" dirty="0">
                <a:effectLst/>
                <a:ea typeface="Times New Roman" panose="02020603050405020304" pitchFamily="18" charset="0"/>
              </a:rPr>
              <a:t>Scope 3 GHG Emissions: Measuring and Reporting Difficulties</a:t>
            </a:r>
            <a:endParaRPr lang="en-US" sz="3400" b="1" dirty="0"/>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277C70D-AA00-1256-9601-F50F6B21C370}"/>
              </a:ext>
            </a:extLst>
          </p:cNvPr>
          <p:cNvSpPr>
            <a:spLocks noGrp="1"/>
          </p:cNvSpPr>
          <p:nvPr>
            <p:ph idx="1"/>
          </p:nvPr>
        </p:nvSpPr>
        <p:spPr>
          <a:xfrm>
            <a:off x="498693" y="2825758"/>
            <a:ext cx="4493614" cy="3999968"/>
          </a:xfrm>
        </p:spPr>
        <p:txBody>
          <a:bodyPr>
            <a:normAutofit fontScale="85000" lnSpcReduction="20000"/>
          </a:bodyPr>
          <a:lstStyle/>
          <a:p>
            <a:r>
              <a:rPr lang="en-US" sz="1700" b="1" dirty="0"/>
              <a:t>Lack of Standardized Methodology:</a:t>
            </a:r>
            <a:r>
              <a:rPr lang="en-US" sz="1700" dirty="0"/>
              <a:t> Currently, there's no single, universally accepted methodology for measuring Scope 3 emissions.</a:t>
            </a:r>
          </a:p>
          <a:p>
            <a:r>
              <a:rPr lang="en-US" sz="1700" b="1" dirty="0"/>
              <a:t>Data Availability and Quality:</a:t>
            </a:r>
            <a:r>
              <a:rPr lang="en-US" sz="1700" dirty="0"/>
              <a:t> Reliable data on emissions throughout the value chain is often scarce.</a:t>
            </a:r>
          </a:p>
          <a:p>
            <a:r>
              <a:rPr lang="en-US" sz="1700" b="1" dirty="0"/>
              <a:t>Complexity of Supply Chains:</a:t>
            </a:r>
            <a:r>
              <a:rPr lang="en-US" sz="1700" dirty="0"/>
              <a:t> Modern supply chains are intricate, with multiple tiers of suppliers and geographically dispersed operations. </a:t>
            </a:r>
          </a:p>
          <a:p>
            <a:r>
              <a:rPr lang="en-US" sz="1700" b="1" dirty="0"/>
              <a:t>Resource Constraints:</a:t>
            </a:r>
            <a:r>
              <a:rPr lang="en-US" sz="1700" dirty="0"/>
              <a:t> Smaller companies, with limited budgets and personnel, often struggle to allocate resources for comprehensive Scope 3 measurement and reporting.</a:t>
            </a:r>
          </a:p>
          <a:p>
            <a:r>
              <a:rPr lang="en-US" sz="1700" b="1" dirty="0"/>
              <a:t>Greenwashing Concerns:</a:t>
            </a:r>
            <a:r>
              <a:rPr lang="en-US" sz="1700" dirty="0"/>
              <a:t> Companies with less rigorous methods might underestimate their true emissions </a:t>
            </a:r>
            <a:r>
              <a:rPr lang="en-US" sz="1400" dirty="0"/>
              <a:t>footprint, leading to accusations of greenwashing.</a:t>
            </a:r>
          </a:p>
          <a:p>
            <a:pPr marL="0" indent="0">
              <a:buNone/>
            </a:pPr>
            <a:endParaRPr lang="en-US" sz="1200" dirty="0"/>
          </a:p>
          <a:p>
            <a:pPr marL="0" indent="0">
              <a:buNone/>
            </a:pPr>
            <a:endParaRPr lang="en-US" sz="1200" dirty="0"/>
          </a:p>
          <a:p>
            <a:pPr marL="0" indent="0">
              <a:buNone/>
            </a:pPr>
            <a:r>
              <a:rPr lang="en-US" sz="1000" b="1" dirty="0"/>
              <a:t>Deloitte. (2023, December 22). Challenges and solutions in measuring and reporting Scope 3 emissions.</a:t>
            </a:r>
            <a:r>
              <a:rPr lang="en-US" sz="1000" dirty="0"/>
              <a:t> </a:t>
            </a:r>
            <a:r>
              <a:rPr lang="en-US" sz="1000" dirty="0">
                <a:hlinkClick r:id="rId3"/>
              </a:rPr>
              <a:t>https://www2.deloitte.com/nl/nl/pages/sustainability/articles/challenges-and-solutions-scope-3-emissions.html</a:t>
            </a:r>
            <a:endParaRPr lang="en-US" sz="1200" dirty="0"/>
          </a:p>
        </p:txBody>
      </p:sp>
      <p:pic>
        <p:nvPicPr>
          <p:cNvPr id="4" name="Picture 3">
            <a:extLst>
              <a:ext uri="{FF2B5EF4-FFF2-40B4-BE49-F238E27FC236}">
                <a16:creationId xmlns:a16="http://schemas.microsoft.com/office/drawing/2014/main" id="{A8F7DCDE-0673-8EE0-7785-43E07FB1CEF2}"/>
              </a:ext>
            </a:extLst>
          </p:cNvPr>
          <p:cNvPicPr>
            <a:picLocks noChangeAspect="1"/>
          </p:cNvPicPr>
          <p:nvPr/>
        </p:nvPicPr>
        <p:blipFill rotWithShape="1">
          <a:blip r:embed="rId4"/>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5" name="TextBox 4">
            <a:extLst>
              <a:ext uri="{FF2B5EF4-FFF2-40B4-BE49-F238E27FC236}">
                <a16:creationId xmlns:a16="http://schemas.microsoft.com/office/drawing/2014/main" id="{8A2C69DF-FC81-2ECB-04BA-194498103B68}"/>
              </a:ext>
            </a:extLst>
          </p:cNvPr>
          <p:cNvSpPr txBox="1"/>
          <p:nvPr/>
        </p:nvSpPr>
        <p:spPr>
          <a:xfrm>
            <a:off x="215624" y="6456394"/>
            <a:ext cx="424456" cy="369332"/>
          </a:xfrm>
          <a:prstGeom prst="rect">
            <a:avLst/>
          </a:prstGeom>
          <a:noFill/>
        </p:spPr>
        <p:txBody>
          <a:bodyPr wrap="square" rtlCol="0">
            <a:spAutoFit/>
          </a:bodyPr>
          <a:lstStyle/>
          <a:p>
            <a:fld id="{73EE756E-0851-4834-B135-A4DFF166D129}" type="slidenum">
              <a:rPr lang="en-US" smtClean="0"/>
              <a:t>9</a:t>
            </a:fld>
            <a:endParaRPr lang="en-US" dirty="0"/>
          </a:p>
        </p:txBody>
      </p:sp>
    </p:spTree>
    <p:extLst>
      <p:ext uri="{BB962C8B-B14F-4D97-AF65-F5344CB8AC3E}">
        <p14:creationId xmlns:p14="http://schemas.microsoft.com/office/powerpoint/2010/main" val="10275674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5626</TotalTime>
  <Words>6721</Words>
  <Application>Microsoft Office PowerPoint</Application>
  <PresentationFormat>Widescreen</PresentationFormat>
  <Paragraphs>450</Paragraphs>
  <Slides>32</Slides>
  <Notes>30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-apple-system</vt:lpstr>
      <vt:lpstr>Aptos</vt:lpstr>
      <vt:lpstr>Aptos Display</vt:lpstr>
      <vt:lpstr>Arial</vt:lpstr>
      <vt:lpstr>Calibri</vt:lpstr>
      <vt:lpstr>Inter</vt:lpstr>
      <vt:lpstr>roboto-regular</vt:lpstr>
      <vt:lpstr>Symbol</vt:lpstr>
      <vt:lpstr>Times New Roman</vt:lpstr>
      <vt:lpstr>Office Theme</vt:lpstr>
      <vt:lpstr>Modeling Scope 3 Greenhouse Gas Emissions using Corporate Financial Data</vt:lpstr>
      <vt:lpstr>Presentation Outline</vt:lpstr>
      <vt:lpstr>The challenge of climate change and the role of businesses.</vt:lpstr>
      <vt:lpstr>What are Greenhouse Gas (GHG) Emissions?</vt:lpstr>
      <vt:lpstr>Demystifying Scopes: Scope 1, 2, and 3 Explained </vt:lpstr>
      <vt:lpstr> Focus on Scope 3: Indirect emissions from a company's value chain. </vt:lpstr>
      <vt:lpstr> Scope 3 GHG emission examples: Purchased goods, employee commuting, product use, production of raw materials, transportation of goods, disposal of products, etc. </vt:lpstr>
      <vt:lpstr>Scope 3 GHG Use of Sold Products</vt:lpstr>
      <vt:lpstr>Scope 3 GHG Emissions: Measuring and Reporting Difficulties</vt:lpstr>
      <vt:lpstr>Data Source: CDP GHG Emissions Datasets 2013-2023 </vt:lpstr>
      <vt:lpstr>CDP Dataset Issues</vt:lpstr>
      <vt:lpstr>PowerPoint Presentation</vt:lpstr>
      <vt:lpstr>PowerPoint Presentation</vt:lpstr>
      <vt:lpstr>Building a historical record: Gathering 2013-2023 reported corporate data. </vt:lpstr>
      <vt:lpstr>First Step: Create stock ticker list from CDP data</vt:lpstr>
      <vt:lpstr>Create custom APIs to retrieve financial data</vt:lpstr>
      <vt:lpstr>Combine all CDP and financial data into uniform dataframes</vt:lpstr>
      <vt:lpstr>Merge all data by year into one cohesive dataframe </vt:lpstr>
      <vt:lpstr>Data Cleaning and EDA </vt:lpstr>
      <vt:lpstr>Analyzing Column Correlations: Identifying Interdependencies and Strengths</vt:lpstr>
      <vt:lpstr>Outliers: Phase I </vt:lpstr>
      <vt:lpstr>Outliers: Phase II </vt:lpstr>
      <vt:lpstr>Outliers:  </vt:lpstr>
      <vt:lpstr>Exploratory Data Analysis continued</vt:lpstr>
      <vt:lpstr>Industry and Sector Scope 3 breakdowns by year</vt:lpstr>
      <vt:lpstr>StandardScaler numerical processing with RandomForestRegressor modeling</vt:lpstr>
      <vt:lpstr>RobustScaler numerical transform with RandomForestRegressor modeling. </vt:lpstr>
      <vt:lpstr>RobustScaler numerical transform with RandomForestRegressor modeling. </vt:lpstr>
      <vt:lpstr>Understanding Model Performance: Residual Analysis</vt:lpstr>
      <vt:lpstr>Robust Scaler with RFR-Reduced Features</vt:lpstr>
      <vt:lpstr>Model Improvement: K-Fold Cross-Validation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Scope 3 Greenhouse Gas Emissions with Financial Data</dc:title>
  <dc:creator>frank hunt</dc:creator>
  <cp:lastModifiedBy>frank hunt</cp:lastModifiedBy>
  <cp:revision>19</cp:revision>
  <dcterms:created xsi:type="dcterms:W3CDTF">2024-06-22T18:40:19Z</dcterms:created>
  <dcterms:modified xsi:type="dcterms:W3CDTF">2024-06-28T02:43:16Z</dcterms:modified>
</cp:coreProperties>
</file>

<file path=docProps/thumbnail.jpeg>
</file>